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EAF-D15B-40C9-A90A-7D0B0220391E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C2BE-CD2A-42DE-B63F-084B61B54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977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EAF-D15B-40C9-A90A-7D0B0220391E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C2BE-CD2A-42DE-B63F-084B61B54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999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EAF-D15B-40C9-A90A-7D0B0220391E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C2BE-CD2A-42DE-B63F-084B61B54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608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EAF-D15B-40C9-A90A-7D0B0220391E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C2BE-CD2A-42DE-B63F-084B61B54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477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EAF-D15B-40C9-A90A-7D0B0220391E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C2BE-CD2A-42DE-B63F-084B61B54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633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EAF-D15B-40C9-A90A-7D0B0220391E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C2BE-CD2A-42DE-B63F-084B61B54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04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EAF-D15B-40C9-A90A-7D0B0220391E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C2BE-CD2A-42DE-B63F-084B61B54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917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EAF-D15B-40C9-A90A-7D0B0220391E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C2BE-CD2A-42DE-B63F-084B61B54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20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EAF-D15B-40C9-A90A-7D0B0220391E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C2BE-CD2A-42DE-B63F-084B61B54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043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EAF-D15B-40C9-A90A-7D0B0220391E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C2BE-CD2A-42DE-B63F-084B61B54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217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EAF-D15B-40C9-A90A-7D0B0220391E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C2BE-CD2A-42DE-B63F-084B61B54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452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35EAF-D15B-40C9-A90A-7D0B0220391E}" type="datetimeFigureOut">
              <a:rPr lang="hr-HR" smtClean="0"/>
              <a:t>25.9.2020.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CC2BE-CD2A-42DE-B63F-084B61B540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915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571255" y="514781"/>
            <a:ext cx="984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R5</a:t>
            </a:r>
            <a:endParaRPr lang="hr-HR" sz="5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06947" y="1801504"/>
            <a:ext cx="1740217" cy="2593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>
                <a:solidFill>
                  <a:srgbClr val="FF0000"/>
                </a:solidFill>
              </a:rPr>
              <a:t>Sažetak</a:t>
            </a:r>
            <a:r>
              <a:rPr lang="hr-HR" smtClean="0"/>
              <a:t> hr/eng</a:t>
            </a:r>
          </a:p>
          <a:p>
            <a:endParaRPr lang="hr-HR" smtClean="0"/>
          </a:p>
          <a:p>
            <a:r>
              <a:rPr lang="hr-HR" smtClean="0">
                <a:solidFill>
                  <a:srgbClr val="FF0000"/>
                </a:solidFill>
              </a:rPr>
              <a:t>Prezentacija:</a:t>
            </a:r>
          </a:p>
          <a:p>
            <a:r>
              <a:rPr lang="hr-HR" b="1" smtClean="0"/>
              <a:t>32 kliznice</a:t>
            </a:r>
            <a:endParaRPr lang="hr-HR" b="1" smtClean="0"/>
          </a:p>
          <a:p>
            <a:endParaRPr lang="hr-HR" smtClean="0"/>
          </a:p>
          <a:p>
            <a:r>
              <a:rPr lang="hr-HR" smtClean="0">
                <a:solidFill>
                  <a:srgbClr val="FF0000"/>
                </a:solidFill>
              </a:rPr>
              <a:t>Filmić:</a:t>
            </a:r>
          </a:p>
          <a:p>
            <a:r>
              <a:rPr lang="hr-HR" b="1" smtClean="0"/>
              <a:t>50 </a:t>
            </a:r>
            <a:r>
              <a:rPr lang="hr-HR" b="1" smtClean="0"/>
              <a:t>minuta</a:t>
            </a:r>
          </a:p>
          <a:p>
            <a:endParaRPr lang="hr-HR" smtClean="0"/>
          </a:p>
          <a:p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256" y="175180"/>
            <a:ext cx="8785908" cy="658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5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7" y="532263"/>
            <a:ext cx="9102355" cy="5854781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0874992" y="5732952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1/5</a:t>
            </a:r>
            <a:endParaRPr lang="hr-HR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9012072" y="804778"/>
            <a:ext cx="31799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mtClean="0"/>
          </a:p>
          <a:p>
            <a:endParaRPr lang="hr-HR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>
                <a:solidFill>
                  <a:srgbClr val="0070C0"/>
                </a:solidFill>
              </a:rPr>
              <a:t>vrijedne knjige</a:t>
            </a:r>
          </a:p>
          <a:p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9012072" y="2158995"/>
            <a:ext cx="31799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mtClean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0070C0"/>
                </a:solidFill>
              </a:rPr>
              <a:t>mrežni portali (IHJJ), a ima ih sigurno još</a:t>
            </a:r>
            <a:endParaRPr lang="hr-HR" sz="2800" smtClean="0">
              <a:solidFill>
                <a:srgbClr val="0070C0"/>
              </a:solidFill>
            </a:endParaRPr>
          </a:p>
          <a:p>
            <a:endParaRPr lang="hr-HR" smtClean="0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991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40" y="404492"/>
            <a:ext cx="9579773" cy="614642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9585278" y="1372334"/>
            <a:ext cx="27250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>
                <a:solidFill>
                  <a:srgbClr val="0070C0"/>
                </a:solidFill>
              </a:rPr>
              <a:t>Samozatajni rad Nijemca </a:t>
            </a:r>
            <a:br>
              <a:rPr lang="hr-HR" sz="2800" smtClean="0">
                <a:solidFill>
                  <a:srgbClr val="0070C0"/>
                </a:solidFill>
              </a:rPr>
            </a:br>
            <a:r>
              <a:rPr lang="hr-HR" sz="2000" smtClean="0">
                <a:solidFill>
                  <a:srgbClr val="FF0000"/>
                </a:solidFill>
              </a:rPr>
              <a:t>1. Dr. Stefan</a:t>
            </a:r>
            <a:br>
              <a:rPr lang="hr-HR" sz="2000" smtClean="0">
                <a:solidFill>
                  <a:srgbClr val="FF0000"/>
                </a:solidFill>
              </a:rPr>
            </a:br>
            <a:r>
              <a:rPr lang="hr-HR" sz="2000" smtClean="0">
                <a:solidFill>
                  <a:srgbClr val="FF0000"/>
                </a:solidFill>
              </a:rPr>
              <a:t>Rittgasser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hr-HR" smtClean="0"/>
          </a:p>
          <a:p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9585278" y="3282233"/>
            <a:ext cx="26067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>
                <a:solidFill>
                  <a:srgbClr val="0070C0"/>
                </a:solidFill>
              </a:rPr>
              <a:t>copy &amp; paste ili obradba</a:t>
            </a:r>
            <a:br>
              <a:rPr lang="hr-HR" sz="2800" smtClean="0">
                <a:solidFill>
                  <a:srgbClr val="0070C0"/>
                </a:solidFill>
              </a:rPr>
            </a:b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53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5" y="340529"/>
            <a:ext cx="9557135" cy="6142158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9366914" y="715641"/>
            <a:ext cx="31799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>
                <a:solidFill>
                  <a:srgbClr val="0070C0"/>
                </a:solidFill>
              </a:rPr>
              <a:t>Značenjsko kategoriziranje višerječnica</a:t>
            </a:r>
            <a:endParaRPr lang="hr-HR" sz="2800" smtClean="0">
              <a:solidFill>
                <a:srgbClr val="0070C0"/>
              </a:solidFill>
            </a:endParaRPr>
          </a:p>
          <a:p>
            <a:endParaRPr lang="hr-HR" smtClean="0"/>
          </a:p>
          <a:p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9366914" y="2803749"/>
            <a:ext cx="26294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>
                <a:solidFill>
                  <a:srgbClr val="0070C0"/>
                </a:solidFill>
              </a:rPr>
              <a:t>Je li </a:t>
            </a:r>
            <a:br>
              <a:rPr lang="hr-HR" sz="2800" smtClean="0">
                <a:solidFill>
                  <a:srgbClr val="0070C0"/>
                </a:solidFill>
              </a:rPr>
            </a:br>
            <a:r>
              <a:rPr lang="hr-HR" sz="2800" smtClean="0">
                <a:solidFill>
                  <a:srgbClr val="0070C0"/>
                </a:solidFill>
              </a:rPr>
              <a:t>’morski pas</a:t>
            </a:r>
            <a:r>
              <a:rPr lang="hr-HR" sz="2800" smtClean="0">
                <a:solidFill>
                  <a:srgbClr val="0070C0"/>
                </a:solidFill>
              </a:rPr>
              <a:t>’</a:t>
            </a:r>
            <a:r>
              <a:rPr lang="hr-HR" sz="2800" smtClean="0">
                <a:solidFill>
                  <a:srgbClr val="0070C0"/>
                </a:solidFill>
              </a:rPr>
              <a:t> imenica?</a:t>
            </a:r>
            <a:endParaRPr lang="hr-HR" sz="2800" smtClean="0">
              <a:solidFill>
                <a:srgbClr val="0070C0"/>
              </a:solidFill>
            </a:endParaRPr>
          </a:p>
          <a:p>
            <a:endParaRPr lang="hr-HR" smtClean="0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162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1" y="550936"/>
            <a:ext cx="9146943" cy="5890807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9012071" y="434900"/>
            <a:ext cx="31799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>
                <a:solidFill>
                  <a:srgbClr val="0070C0"/>
                </a:solidFill>
              </a:rPr>
              <a:t>Strojno traženje višerječnica (npr. frazema/idioma)</a:t>
            </a:r>
            <a:endParaRPr lang="hr-HR" sz="2800" smtClean="0">
              <a:solidFill>
                <a:srgbClr val="0070C0"/>
              </a:solidFill>
            </a:endParaRPr>
          </a:p>
          <a:p>
            <a:endParaRPr lang="hr-HR" smtClean="0"/>
          </a:p>
          <a:p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9012071" y="2071316"/>
            <a:ext cx="329820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>
                <a:solidFill>
                  <a:srgbClr val="0070C0"/>
                </a:solidFill>
              </a:rPr>
              <a:t>MWE u rečenici, gramatički, čak i semantički uzorci – sem.domene za otkrivanje metonimije i metafore.  </a:t>
            </a:r>
            <a:endParaRPr lang="hr-HR" sz="2800" smtClean="0">
              <a:solidFill>
                <a:srgbClr val="0070C0"/>
              </a:solidFill>
            </a:endParaRPr>
          </a:p>
          <a:p>
            <a:endParaRPr lang="hr-HR" smtClean="0"/>
          </a:p>
          <a:p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9621672" y="5609230"/>
            <a:ext cx="223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smtClean="0">
                <a:solidFill>
                  <a:srgbClr val="FF0000"/>
                </a:solidFill>
              </a:rPr>
              <a:t>2. Marko Orešković – autor SSF-a</a:t>
            </a:r>
            <a:endParaRPr lang="hr-H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532077"/>
            <a:ext cx="9021619" cy="5817467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8875593" y="3085968"/>
            <a:ext cx="31799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>
                <a:solidFill>
                  <a:srgbClr val="0070C0"/>
                </a:solidFill>
              </a:rPr>
              <a:t>Integracija </a:t>
            </a:r>
            <a:br>
              <a:rPr lang="hr-HR" sz="2800" smtClean="0">
                <a:solidFill>
                  <a:srgbClr val="0070C0"/>
                </a:solidFill>
              </a:rPr>
            </a:br>
            <a:r>
              <a:rPr lang="hr-HR" sz="2800" smtClean="0">
                <a:solidFill>
                  <a:srgbClr val="0070C0"/>
                </a:solidFill>
              </a:rPr>
              <a:t>ČA-KAJ-ŠTO svezom riječi i višerječnica u SSFu je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>
                <a:solidFill>
                  <a:srgbClr val="FF0000"/>
                </a:solidFill>
              </a:rPr>
              <a:t>o</a:t>
            </a:r>
            <a:r>
              <a:rPr lang="hr-HR" sz="2800" smtClean="0">
                <a:solidFill>
                  <a:srgbClr val="FF0000"/>
                </a:solidFill>
              </a:rPr>
              <a:t>stvarena</a:t>
            </a:r>
            <a:r>
              <a:rPr lang="hr-HR" sz="2800" smtClean="0">
                <a:solidFill>
                  <a:srgbClr val="0070C0"/>
                </a:solidFill>
              </a:rPr>
              <a:t>! Jupiii!</a:t>
            </a:r>
            <a:endParaRPr lang="hr-HR" sz="2800" smtClean="0">
              <a:solidFill>
                <a:srgbClr val="0070C0"/>
              </a:solidFill>
            </a:endParaRPr>
          </a:p>
          <a:p>
            <a:endParaRPr lang="hr-HR" smtClean="0"/>
          </a:p>
          <a:p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8875593" y="287000"/>
            <a:ext cx="31799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>
                <a:solidFill>
                  <a:srgbClr val="0070C0"/>
                </a:solidFill>
              </a:rPr>
              <a:t>Još jedan samozatajni skupljač jezičnog blaga Slavonije, Baranje i Srijema: </a:t>
            </a:r>
            <a:br>
              <a:rPr lang="hr-HR" sz="2800" smtClean="0">
                <a:solidFill>
                  <a:srgbClr val="0070C0"/>
                </a:solidFill>
              </a:rPr>
            </a:br>
            <a:r>
              <a:rPr lang="hr-HR" sz="2400" smtClean="0">
                <a:solidFill>
                  <a:srgbClr val="FF0000"/>
                </a:solidFill>
              </a:rPr>
              <a:t>3.</a:t>
            </a:r>
            <a:r>
              <a:rPr lang="hr-HR" sz="2400" smtClean="0">
                <a:solidFill>
                  <a:srgbClr val="0070C0"/>
                </a:solidFill>
              </a:rPr>
              <a:t> </a:t>
            </a:r>
            <a:r>
              <a:rPr lang="hr-HR" sz="2400" smtClean="0">
                <a:solidFill>
                  <a:srgbClr val="FF0000"/>
                </a:solidFill>
              </a:rPr>
              <a:t>Martin Jakšić</a:t>
            </a:r>
            <a:endParaRPr lang="hr-HR" sz="2400" smtClean="0">
              <a:solidFill>
                <a:srgbClr val="FF0000"/>
              </a:solidFill>
            </a:endParaRPr>
          </a:p>
          <a:p>
            <a:endParaRPr lang="hr-HR" smtClean="0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0506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92</Words>
  <Application>Microsoft Office PowerPoint</Application>
  <PresentationFormat>Široki zaslon</PresentationFormat>
  <Paragraphs>32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mario essert</dc:creator>
  <cp:lastModifiedBy>mario essert</cp:lastModifiedBy>
  <cp:revision>11</cp:revision>
  <dcterms:created xsi:type="dcterms:W3CDTF">2020-09-25T15:25:29Z</dcterms:created>
  <dcterms:modified xsi:type="dcterms:W3CDTF">2020-09-25T16:35:13Z</dcterms:modified>
</cp:coreProperties>
</file>