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9" r:id="rId6"/>
    <p:sldId id="258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15D5-66BC-42D3-A5BD-F223F591937B}" type="datetimeFigureOut">
              <a:rPr lang="hr-HR" smtClean="0"/>
              <a:t>24.9.2020.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3528-71BC-423A-82DC-1C4F713013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7601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15D5-66BC-42D3-A5BD-F223F591937B}" type="datetimeFigureOut">
              <a:rPr lang="hr-HR" smtClean="0"/>
              <a:t>24.9.2020.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3528-71BC-423A-82DC-1C4F713013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4014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15D5-66BC-42D3-A5BD-F223F591937B}" type="datetimeFigureOut">
              <a:rPr lang="hr-HR" smtClean="0"/>
              <a:t>24.9.2020.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3528-71BC-423A-82DC-1C4F713013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7109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15D5-66BC-42D3-A5BD-F223F591937B}" type="datetimeFigureOut">
              <a:rPr lang="hr-HR" smtClean="0"/>
              <a:t>24.9.2020.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3528-71BC-423A-82DC-1C4F713013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7138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15D5-66BC-42D3-A5BD-F223F591937B}" type="datetimeFigureOut">
              <a:rPr lang="hr-HR" smtClean="0"/>
              <a:t>24.9.2020.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3528-71BC-423A-82DC-1C4F713013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8605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15D5-66BC-42D3-A5BD-F223F591937B}" type="datetimeFigureOut">
              <a:rPr lang="hr-HR" smtClean="0"/>
              <a:t>24.9.2020.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3528-71BC-423A-82DC-1C4F713013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7051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15D5-66BC-42D3-A5BD-F223F591937B}" type="datetimeFigureOut">
              <a:rPr lang="hr-HR" smtClean="0"/>
              <a:t>24.9.2020.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3528-71BC-423A-82DC-1C4F713013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9141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15D5-66BC-42D3-A5BD-F223F591937B}" type="datetimeFigureOut">
              <a:rPr lang="hr-HR" smtClean="0"/>
              <a:t>24.9.2020.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3528-71BC-423A-82DC-1C4F713013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5085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15D5-66BC-42D3-A5BD-F223F591937B}" type="datetimeFigureOut">
              <a:rPr lang="hr-HR" smtClean="0"/>
              <a:t>24.9.2020.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3528-71BC-423A-82DC-1C4F713013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0392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15D5-66BC-42D3-A5BD-F223F591937B}" type="datetimeFigureOut">
              <a:rPr lang="hr-HR" smtClean="0"/>
              <a:t>24.9.2020.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3528-71BC-423A-82DC-1C4F713013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966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15D5-66BC-42D3-A5BD-F223F591937B}" type="datetimeFigureOut">
              <a:rPr lang="hr-HR" smtClean="0"/>
              <a:t>24.9.2020.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3528-71BC-423A-82DC-1C4F713013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9218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F15D5-66BC-42D3-A5BD-F223F591937B}" type="datetimeFigureOut">
              <a:rPr lang="hr-HR" smtClean="0"/>
              <a:t>24.9.2020.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13528-71BC-423A-82DC-1C4F713013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1635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701" y="275857"/>
            <a:ext cx="8617395" cy="6450448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306947" y="715452"/>
            <a:ext cx="13307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5400" b="1" cap="none" spc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R4</a:t>
            </a:r>
            <a:endParaRPr lang="hr-HR" sz="54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306947" y="1801504"/>
            <a:ext cx="1740217" cy="2593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mtClean="0">
                <a:solidFill>
                  <a:srgbClr val="FF0000"/>
                </a:solidFill>
              </a:rPr>
              <a:t>Sažetak</a:t>
            </a:r>
            <a:r>
              <a:rPr lang="hr-HR" smtClean="0"/>
              <a:t> hr/eng</a:t>
            </a:r>
          </a:p>
          <a:p>
            <a:endParaRPr lang="hr-HR" smtClean="0"/>
          </a:p>
          <a:p>
            <a:r>
              <a:rPr lang="hr-HR" smtClean="0">
                <a:solidFill>
                  <a:srgbClr val="FF0000"/>
                </a:solidFill>
              </a:rPr>
              <a:t>Prezentacija:</a:t>
            </a:r>
          </a:p>
          <a:p>
            <a:r>
              <a:rPr lang="hr-HR" b="1" smtClean="0"/>
              <a:t>20 kliznica</a:t>
            </a:r>
          </a:p>
          <a:p>
            <a:endParaRPr lang="hr-HR" smtClean="0"/>
          </a:p>
          <a:p>
            <a:r>
              <a:rPr lang="hr-HR" smtClean="0">
                <a:solidFill>
                  <a:srgbClr val="FF0000"/>
                </a:solidFill>
              </a:rPr>
              <a:t>Filmić:</a:t>
            </a:r>
          </a:p>
          <a:p>
            <a:r>
              <a:rPr lang="hr-HR" b="1" smtClean="0"/>
              <a:t>65 minuta</a:t>
            </a:r>
          </a:p>
          <a:p>
            <a:endParaRPr lang="hr-HR" smtClean="0"/>
          </a:p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8526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5" y="299424"/>
            <a:ext cx="8311487" cy="6217382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9103057" y="1852270"/>
            <a:ext cx="252711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hr-HR" sz="2800" smtClean="0">
                <a:solidFill>
                  <a:srgbClr val="FF0000"/>
                </a:solidFill>
              </a:rPr>
              <a:t> </a:t>
            </a:r>
            <a:r>
              <a:rPr lang="hr-HR" sz="2800" smtClean="0">
                <a:solidFill>
                  <a:srgbClr val="0070C0"/>
                </a:solidFill>
              </a:rPr>
              <a:t>O slogovima</a:t>
            </a:r>
          </a:p>
          <a:p>
            <a:endParaRPr lang="hr-HR" smtClean="0"/>
          </a:p>
          <a:p>
            <a:endParaRPr lang="hr-HR"/>
          </a:p>
        </p:txBody>
      </p:sp>
      <p:sp>
        <p:nvSpPr>
          <p:cNvPr id="4" name="Pravokutnik 3"/>
          <p:cNvSpPr/>
          <p:nvPr/>
        </p:nvSpPr>
        <p:spPr>
          <a:xfrm>
            <a:off x="10874992" y="5732952"/>
            <a:ext cx="1184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1/5</a:t>
            </a:r>
            <a:endParaRPr lang="hr-HR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9103057" y="3408115"/>
            <a:ext cx="26613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hr-HR" sz="2800" smtClean="0">
                <a:solidFill>
                  <a:srgbClr val="0070C0"/>
                </a:solidFill>
              </a:rPr>
              <a:t>O slogovniku hrvatskoga jezika</a:t>
            </a:r>
            <a:endParaRPr lang="hr-HR" sz="28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301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7" y="641445"/>
            <a:ext cx="9049321" cy="5622878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9486047" y="3275464"/>
            <a:ext cx="24420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hr-HR" sz="2800" smtClean="0">
                <a:solidFill>
                  <a:srgbClr val="0070C0"/>
                </a:solidFill>
              </a:rPr>
              <a:t>Ljestvice zvonačnosti </a:t>
            </a:r>
          </a:p>
          <a:p>
            <a:pPr algn="r"/>
            <a:r>
              <a:rPr lang="hr-HR" sz="2400">
                <a:solidFill>
                  <a:srgbClr val="0070C0"/>
                </a:solidFill>
              </a:rPr>
              <a:t>(</a:t>
            </a:r>
            <a:r>
              <a:rPr lang="hr-HR" sz="2400" smtClean="0">
                <a:solidFill>
                  <a:srgbClr val="0070C0"/>
                </a:solidFill>
              </a:rPr>
              <a:t>4 do 15 razina)</a:t>
            </a:r>
            <a:endParaRPr lang="hr-HR" sz="2400">
              <a:solidFill>
                <a:srgbClr val="0070C0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9486048" y="1487606"/>
            <a:ext cx="21009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hr-HR" sz="2800" smtClean="0">
                <a:solidFill>
                  <a:srgbClr val="0070C0"/>
                </a:solidFill>
              </a:rPr>
              <a:t>Problemi slogovnih granica</a:t>
            </a:r>
            <a:endParaRPr lang="hr-HR" sz="2800">
              <a:solidFill>
                <a:srgbClr val="0070C0"/>
              </a:solidFill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10879679" y="5802658"/>
            <a:ext cx="1184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2/5</a:t>
            </a:r>
            <a:endParaRPr lang="hr-HR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5981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5" y="231369"/>
            <a:ext cx="6176051" cy="3955969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10689566" y="5746600"/>
            <a:ext cx="1184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3/5</a:t>
            </a:r>
            <a:endParaRPr lang="hr-HR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17" y="2744435"/>
            <a:ext cx="6062029" cy="392549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758" y="231370"/>
            <a:ext cx="6165749" cy="3955969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6826779" y="4230128"/>
            <a:ext cx="4599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hr-HR"/>
              <a:t> </a:t>
            </a:r>
            <a:r>
              <a:rPr lang="hr-HR" sz="2800" smtClean="0">
                <a:solidFill>
                  <a:srgbClr val="0070C0"/>
                </a:solidFill>
              </a:rPr>
              <a:t>Tri modela subčestičnih rječnika unutar SSF-a</a:t>
            </a:r>
            <a:endParaRPr lang="hr-HR" sz="2800">
              <a:solidFill>
                <a:srgbClr val="0070C0"/>
              </a:solidFill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6814298" y="5336275"/>
            <a:ext cx="4192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hr-HR" smtClean="0"/>
              <a:t> </a:t>
            </a:r>
            <a:r>
              <a:rPr lang="hr-HR" sz="2800" smtClean="0">
                <a:solidFill>
                  <a:srgbClr val="0070C0"/>
                </a:solidFill>
              </a:rPr>
              <a:t>Opća slogotvorna pravila</a:t>
            </a:r>
            <a:endParaRPr lang="hr-HR" sz="28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730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57" y="286604"/>
            <a:ext cx="9770968" cy="5977718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10689566" y="5746600"/>
            <a:ext cx="1184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4/5</a:t>
            </a:r>
            <a:endParaRPr lang="hr-HR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8087448" y="3882484"/>
            <a:ext cx="4599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hr-HR"/>
              <a:t> </a:t>
            </a:r>
            <a:r>
              <a:rPr lang="hr-HR" sz="2800" smtClean="0">
                <a:solidFill>
                  <a:srgbClr val="0070C0"/>
                </a:solidFill>
              </a:rPr>
              <a:t>Demonstracija programa</a:t>
            </a:r>
            <a:endParaRPr lang="hr-HR" sz="2800">
              <a:solidFill>
                <a:srgbClr val="0070C0"/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8087448" y="2734983"/>
            <a:ext cx="4599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hr-HR"/>
              <a:t> </a:t>
            </a:r>
            <a:r>
              <a:rPr lang="hr-HR" sz="2800" smtClean="0">
                <a:solidFill>
                  <a:srgbClr val="0070C0"/>
                </a:solidFill>
              </a:rPr>
              <a:t>Program za raščlambu hrvatskih riječi u slogove</a:t>
            </a:r>
            <a:endParaRPr lang="hr-HR" sz="2800">
              <a:solidFill>
                <a:srgbClr val="0070C0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6769289" y="5561934"/>
            <a:ext cx="2088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mtClean="0"/>
              <a:t>Antonio Jovanović, </a:t>
            </a:r>
            <a:br>
              <a:rPr lang="hr-HR" smtClean="0"/>
            </a:br>
            <a:r>
              <a:rPr lang="hr-HR" smtClean="0"/>
              <a:t>student MathOSa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9355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25" y="477671"/>
            <a:ext cx="9396725" cy="6121021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9830938" y="477671"/>
            <a:ext cx="23610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hr-HR" sz="2800" smtClean="0">
                <a:solidFill>
                  <a:srgbClr val="0070C0"/>
                </a:solidFill>
              </a:rPr>
              <a:t>Adaptivni algoritmi s obzirom na ljestvice i slogovne granice </a:t>
            </a:r>
            <a:endParaRPr lang="hr-HR" sz="2800">
              <a:solidFill>
                <a:srgbClr val="0070C0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9764650" y="3306168"/>
            <a:ext cx="23610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hr-HR" sz="2800" smtClean="0">
                <a:solidFill>
                  <a:srgbClr val="0070C0"/>
                </a:solidFill>
              </a:rPr>
              <a:t>Baza </a:t>
            </a:r>
            <a:r>
              <a:rPr lang="hr-HR" sz="2000" smtClean="0">
                <a:solidFill>
                  <a:srgbClr val="0070C0"/>
                </a:solidFill>
              </a:rPr>
              <a:t>(≈ 5800 slogova) </a:t>
            </a:r>
            <a:r>
              <a:rPr lang="hr-HR" sz="2800" smtClean="0">
                <a:solidFill>
                  <a:srgbClr val="0070C0"/>
                </a:solidFill>
              </a:rPr>
              <a:t>prvoga hrvatskog slogovnika </a:t>
            </a:r>
            <a:endParaRPr lang="hr-HR" sz="2800">
              <a:solidFill>
                <a:srgbClr val="0070C0"/>
              </a:solidFill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10689566" y="5746600"/>
            <a:ext cx="1184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5/5</a:t>
            </a:r>
            <a:endParaRPr lang="hr-HR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29608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77</Words>
  <Application>Microsoft Office PowerPoint</Application>
  <PresentationFormat>Široki zaslon</PresentationFormat>
  <Paragraphs>26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mario essert</dc:creator>
  <cp:lastModifiedBy>mario essert</cp:lastModifiedBy>
  <cp:revision>6</cp:revision>
  <dcterms:created xsi:type="dcterms:W3CDTF">2020-09-24T18:45:02Z</dcterms:created>
  <dcterms:modified xsi:type="dcterms:W3CDTF">2020-09-24T19:36:55Z</dcterms:modified>
</cp:coreProperties>
</file>