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008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79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32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50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21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75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16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08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12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122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418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5F728-0B63-4BBD-8A27-9F83FF1D333A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C5FC-AAB7-426C-A6E1-CCE1149D9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776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571255" y="514781"/>
            <a:ext cx="984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R1</a:t>
            </a:r>
            <a:endParaRPr lang="hr-HR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48" y="289503"/>
            <a:ext cx="8621516" cy="646613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06947" y="1801504"/>
            <a:ext cx="1740217" cy="259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>
                <a:solidFill>
                  <a:srgbClr val="FF0000"/>
                </a:solidFill>
              </a:rPr>
              <a:t>Sažetak</a:t>
            </a:r>
            <a:r>
              <a:rPr lang="hr-HR" smtClean="0"/>
              <a:t> hr/eng</a:t>
            </a:r>
          </a:p>
          <a:p>
            <a:endParaRPr lang="hr-HR" smtClean="0"/>
          </a:p>
          <a:p>
            <a:r>
              <a:rPr lang="hr-HR" smtClean="0">
                <a:solidFill>
                  <a:srgbClr val="FF0000"/>
                </a:solidFill>
              </a:rPr>
              <a:t>Prezentacija:</a:t>
            </a:r>
          </a:p>
          <a:p>
            <a:r>
              <a:rPr lang="hr-HR" b="1" smtClean="0"/>
              <a:t>29 kliznica</a:t>
            </a:r>
          </a:p>
          <a:p>
            <a:endParaRPr lang="hr-HR" smtClean="0"/>
          </a:p>
          <a:p>
            <a:r>
              <a:rPr lang="hr-HR" smtClean="0">
                <a:solidFill>
                  <a:srgbClr val="FF0000"/>
                </a:solidFill>
              </a:rPr>
              <a:t>Filmić:</a:t>
            </a:r>
          </a:p>
          <a:p>
            <a:r>
              <a:rPr lang="hr-HR" b="1" smtClean="0"/>
              <a:t>40 minuta</a:t>
            </a:r>
          </a:p>
          <a:p>
            <a:endParaRPr lang="hr-HR" smtClean="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5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0874992" y="5732952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1/5</a:t>
            </a:r>
            <a:endParaRPr lang="hr-H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" y="504956"/>
            <a:ext cx="9441006" cy="607769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9225888" y="896926"/>
            <a:ext cx="31799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Rač. model prirod. jezika. </a:t>
            </a:r>
            <a:br>
              <a:rPr lang="hr-HR" sz="2800" smtClean="0">
                <a:solidFill>
                  <a:srgbClr val="0070C0"/>
                </a:solidFill>
              </a:rPr>
            </a:br>
            <a:r>
              <a:rPr lang="hr-HR" sz="2800" smtClean="0">
                <a:solidFill>
                  <a:srgbClr val="0070C0"/>
                </a:solidFill>
              </a:rPr>
              <a:t>U središtu:</a:t>
            </a:r>
            <a:br>
              <a:rPr lang="hr-HR" sz="2800" smtClean="0">
                <a:solidFill>
                  <a:srgbClr val="0070C0"/>
                </a:solidFill>
              </a:rPr>
            </a:br>
            <a:r>
              <a:rPr lang="hr-HR" sz="2800" smtClean="0">
                <a:solidFill>
                  <a:srgbClr val="0070C0"/>
                </a:solidFill>
              </a:rPr>
              <a:t>MSY-LEX-MWE</a:t>
            </a:r>
          </a:p>
          <a:p>
            <a:endParaRPr lang="hr-HR" smtClean="0"/>
          </a:p>
          <a:p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9225888" y="2973660"/>
            <a:ext cx="31799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Bogato </a:t>
            </a:r>
            <a:r>
              <a:rPr lang="hr-HR" sz="2000" b="1" smtClean="0">
                <a:solidFill>
                  <a:srgbClr val="0070C0"/>
                </a:solidFill>
              </a:rPr>
              <a:t>WOS/SOW</a:t>
            </a:r>
            <a:r>
              <a:rPr lang="hr-HR" sz="2800" smtClean="0">
                <a:solidFill>
                  <a:srgbClr val="0070C0"/>
                </a:solidFill>
              </a:rPr>
              <a:t> označivanje + povezanost s mrež. izvorima + API i LLOD.</a:t>
            </a:r>
          </a:p>
          <a:p>
            <a:endParaRPr lang="hr-HR" smtClean="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1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" y="399096"/>
            <a:ext cx="9343297" cy="599970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874992" y="5732952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2/5</a:t>
            </a:r>
            <a:endParaRPr lang="hr-H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285028" y="940225"/>
            <a:ext cx="3179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Moćne filtracije pojavnica u LEX rječniku</a:t>
            </a:r>
          </a:p>
          <a:p>
            <a:endParaRPr lang="hr-HR" smtClean="0"/>
          </a:p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9285028" y="2782591"/>
            <a:ext cx="3179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Integriranost SSF-a sa HJP, LZMK, CroWN…</a:t>
            </a:r>
          </a:p>
          <a:p>
            <a:endParaRPr lang="hr-HR" smtClean="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02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2" y="420817"/>
            <a:ext cx="9562283" cy="618167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874992" y="5732952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3/5</a:t>
            </a:r>
            <a:endParaRPr lang="hr-H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162198" y="1005259"/>
            <a:ext cx="31799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Sintaktička povezanost riječi u rečenicama korpusa (</a:t>
            </a:r>
            <a:r>
              <a:rPr lang="hr-HR" sz="2800" smtClean="0">
                <a:solidFill>
                  <a:srgbClr val="0070C0"/>
                </a:solidFill>
              </a:rPr>
              <a:t>Biblije</a:t>
            </a:r>
            <a:r>
              <a:rPr lang="hr-HR" sz="2800" smtClean="0">
                <a:solidFill>
                  <a:srgbClr val="0070C0"/>
                </a:solidFill>
              </a:rPr>
              <a:t>). </a:t>
            </a:r>
          </a:p>
          <a:p>
            <a:endParaRPr lang="hr-HR" smtClean="0"/>
          </a:p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9162198" y="3016959"/>
            <a:ext cx="3179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Moćne filtracije pojavnica u svim rječnicima. </a:t>
            </a:r>
          </a:p>
          <a:p>
            <a:endParaRPr lang="hr-HR" smtClean="0"/>
          </a:p>
          <a:p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4562903" y="5732952"/>
            <a:ext cx="446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/>
              <a:t>Iva Pribisalić</a:t>
            </a:r>
            <a:r>
              <a:rPr lang="hr-HR" smtClean="0"/>
              <a:t>, studentica MathOS-a =&gt;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3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1" y="586855"/>
            <a:ext cx="8910107" cy="5664703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874992" y="5732952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4/5</a:t>
            </a:r>
            <a:endParaRPr lang="hr-H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811766" y="300497"/>
            <a:ext cx="30071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MSY (u </a:t>
            </a:r>
            <a:r>
              <a:rPr lang="hr-HR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hr-HR" sz="2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hr-HR" sz="2800" smtClean="0">
                <a:solidFill>
                  <a:srgbClr val="0070C0"/>
                </a:solidFill>
              </a:rPr>
              <a:t>) – subčestični rječnik slogova, morfema i silabomorfema.</a:t>
            </a:r>
          </a:p>
          <a:p>
            <a:endParaRPr lang="hr-HR" smtClean="0"/>
          </a:p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8811766" y="2932716"/>
            <a:ext cx="3179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Integriranost čestica s riječima i višerječnicama (MWE, u </a:t>
            </a:r>
            <a:r>
              <a:rPr lang="hr-HR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hr-HR" sz="2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r>
              <a:rPr lang="hr-HR" sz="2800" smtClean="0">
                <a:solidFill>
                  <a:srgbClr val="0070C0"/>
                </a:solidFill>
              </a:rPr>
              <a:t>).</a:t>
            </a:r>
            <a:endParaRPr lang="hr-HR" smtClean="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528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5" y="368491"/>
            <a:ext cx="9372813" cy="6018662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820401" y="5682186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5/5</a:t>
            </a:r>
            <a:endParaRPr lang="hr-H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230437" y="202282"/>
            <a:ext cx="3179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CroLLOD - SSF leksikon (LEX) uključen u svjetsku mrežu.</a:t>
            </a:r>
            <a:endParaRPr lang="hr-HR" smtClean="0"/>
          </a:p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9230437" y="2129772"/>
            <a:ext cx="3179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CroLLOD povezan s BabelNetom, WordNetom, LexInfo, … </a:t>
            </a:r>
            <a:r>
              <a:rPr lang="hr-HR" sz="2800" smtClean="0">
                <a:solidFill>
                  <a:srgbClr val="FF0000"/>
                </a:solidFill>
              </a:rPr>
              <a:t>hrvatski jezik</a:t>
            </a:r>
            <a:r>
              <a:rPr lang="hr-HR" sz="2800" smtClean="0">
                <a:solidFill>
                  <a:srgbClr val="0070C0"/>
                </a:solidFill>
              </a:rPr>
              <a:t> je </a:t>
            </a:r>
            <a:br>
              <a:rPr lang="hr-HR" sz="2800" smtClean="0">
                <a:solidFill>
                  <a:srgbClr val="0070C0"/>
                </a:solidFill>
              </a:rPr>
            </a:br>
            <a:r>
              <a:rPr lang="hr-HR" sz="2800" smtClean="0">
                <a:solidFill>
                  <a:srgbClr val="0070C0"/>
                </a:solidFill>
              </a:rPr>
              <a:t>u svijetu!</a:t>
            </a:r>
            <a:endParaRPr lang="hr-HR" smtClean="0"/>
          </a:p>
          <a:p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5725210" y="496037"/>
            <a:ext cx="3070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Zasada sa skromnim vokabularom (20K riječi), </a:t>
            </a:r>
            <a:br>
              <a:rPr lang="hr-HR" smtClean="0"/>
            </a:br>
            <a:r>
              <a:rPr lang="hr-HR" smtClean="0"/>
              <a:t>očekuje se veći angažman jezikoslovaca za provjeru.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651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143</Words>
  <Application>Microsoft Office PowerPoint</Application>
  <PresentationFormat>Široki zaslon</PresentationFormat>
  <Paragraphs>35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mario essert</dc:creator>
  <cp:lastModifiedBy>mario essert</cp:lastModifiedBy>
  <cp:revision>11</cp:revision>
  <dcterms:created xsi:type="dcterms:W3CDTF">2020-09-25T10:50:52Z</dcterms:created>
  <dcterms:modified xsi:type="dcterms:W3CDTF">2020-09-25T19:39:08Z</dcterms:modified>
</cp:coreProperties>
</file>