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5846FE-064A-4287-B67B-3093A5D6E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D9BF0E-DA36-4280-8CC0-9396670D1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48D043-D4D7-487D-9036-A65C88DD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22CC26-5DB9-4EF6-971F-3BFFC7E9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E133D4-8149-4AE3-B364-C632765D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78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776C89-C6AC-4BF5-AC40-6D151ED5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52D371-D18F-4B64-A478-0820745A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DB83AA-8124-431D-8133-7496745D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4C5684-D071-4648-A022-15532DEE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0F8328-B8D0-4B13-901A-C506D026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33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19F1B50-748B-42D4-BBBB-33553BE2E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C26502C-EB7D-41EF-BFF6-74AD8AD2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F89C4B-8547-4220-8934-2E631067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4CD3B4F-F536-468E-B8B2-8E3711FE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C6D9FB-1B23-418B-BCB8-7AEA886D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35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D2F0D7-4409-4A22-B276-E359F9EE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5D2B76-2D96-4E92-883F-8760260D1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BFBD88-5DDF-415A-BB39-CAEF73A2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04A7A4-A415-4088-8478-6279A5CB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5CCBFB-5C39-4BE1-91A0-1AB2A0DA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88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E25C21-407C-4EE4-BB64-28D6FDAA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21E233D-B40F-475E-9FB2-1E139DF4A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70A725-562E-4360-BE98-ADE02A97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21FEBA-CAB2-4303-842D-33C15A97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09D92B-99E0-4E4A-AB69-87405C6F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18C235-4A3D-4B75-B70F-B04950B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A537AA-C631-4298-88F2-864AD52C0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2F3A43-156D-4FAB-9A7E-85AA80585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CCADC98-2173-4844-8B45-0C9853B2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408202-1DC2-43A4-831B-88748500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A2478D-C5A2-428E-8EBE-0ABB122E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6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6D63BA-13D9-4BCA-B7D8-023B2EEA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856D45E-FA55-414E-9843-00594C32A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85DC6E-374D-4046-B24D-4330128F2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7A4238D-9605-4FE6-91E9-D86BA374F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E261BCD-CEC0-4865-A526-C7DA1FF81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2DB924C-284A-4BA4-A6DF-FE3AAF8D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334B81F-8BCD-45EE-ACFA-74CF3B9C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50462FD-9380-4D4A-9979-0929DACE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6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A09B4F-9BBE-4302-806B-37076C62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56A72A1-F9D7-458F-803F-70AC3091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C11A30F-CAFD-4A45-993D-8E73CFE7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4814BF-A95E-4DCF-ADAD-E31B1298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1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371590B-78D1-4CBA-83A0-294AF7C4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6AC81D0-26D3-4A7A-AE12-CACE76A7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CE15975-E83C-454E-8DA1-1066C187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02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EC324C-4A6B-4E1D-93A5-4FD9A548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DE27EE-799F-4241-B581-E2257F786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B7D82A2-903C-4B80-BF68-0431B1519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52FA6D3-7B32-42E1-8524-603BA124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FB575DB-FB49-43CB-B4B2-5D9E9FA8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87EA845-067F-4996-BC04-491A56E4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27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FA8091-4657-4987-83F9-82721F43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72748AE-990B-416C-84E0-C9EA29D25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909C6BD-C3E2-43AB-B557-9071D19AA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5B102E9-273C-44CD-90F5-11117B3E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89A511-9BBE-4605-8B4E-5BFFFED2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0B682B-3226-41B5-9F5D-B486BF74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45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887C8BB-CDF4-4681-B896-2923D644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A958AF0-8674-4E46-98EE-5EC26F051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EFB466-EE65-4E70-A182-13332038B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CC07-4CA4-41B3-9BFD-1EBE0D94CCFE}" type="datetimeFigureOut">
              <a:rPr lang="hr-HR" smtClean="0"/>
              <a:t>23.9.2020.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239367-D8EB-43F8-A315-896B8B078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FA9796-DAEF-44DD-9D4A-D2866698A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1C00-F89A-4824-8797-4689F69DF1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rugaivanaperkovca.hr/o-nama/" TargetMode="External"/><Relationship Id="rId2" Type="http://schemas.openxmlformats.org/officeDocument/2006/relationships/hyperlink" Target="https://jezik.hr/jezik-kao-bastin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0019FC3-3793-459F-B8E8-FC27101E8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hr-HR" sz="4300">
                <a:solidFill>
                  <a:srgbClr val="FFFFFF"/>
                </a:solidFill>
              </a:rPr>
              <a:t>Mjesni govori kao baština u jezičnoj politici i odgojno-obrazovnom procesu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9208DD9-06D5-4E18-8862-5C8217455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1" y="4891596"/>
            <a:ext cx="8895425" cy="1499679"/>
          </a:xfrm>
        </p:spPr>
        <p:txBody>
          <a:bodyPr anchor="ctr"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Marija Ćubelić, mag.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philol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croat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paed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VII. gimnazija, Zagreb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Lobel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Filipić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mag.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philol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croat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mag. inf., Institut za hrvatski jezik i jezikoslovlje</a:t>
            </a:r>
          </a:p>
          <a:p>
            <a:pPr algn="l"/>
            <a:endParaRPr lang="hr-H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2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40416-34FF-4D6E-83D9-6F64C42A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98"/>
            <a:ext cx="10515600" cy="514904"/>
          </a:xfrm>
        </p:spPr>
        <p:txBody>
          <a:bodyPr>
            <a:normAutofit/>
          </a:bodyPr>
          <a:lstStyle/>
          <a:p>
            <a:r>
              <a:rPr lang="hr-HR" sz="2000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C494C3-BCE2-4655-B11F-7C5B225F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256"/>
            <a:ext cx="10515600" cy="576604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r-HR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Ceribašić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Naila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2013. Novi val promicanja nacionalne baštine: UNESCO-ova </a:t>
            </a:r>
            <a:r>
              <a:rPr lang="hr-HR" sz="4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Konvencija o očuvanju nematerijalne kulturne baštine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 njezina implementacija. </a:t>
            </a:r>
            <a:r>
              <a:rPr lang="hr-HR" sz="4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Proizvodnja baštine: kritičke studije o nematerijalnoj kulturi. </a:t>
            </a:r>
            <a:r>
              <a:rPr lang="hr-HR" sz="4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hr-HR" sz="4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Marijana </a:t>
            </a:r>
            <a:r>
              <a:rPr lang="hr-HR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Hameršak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Iva Pleše i Ana-Marija Vukušić. Institut za etnologiju i folkloristiku. Zagreb.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Jelinčić, Daniela Angelina. 2010. </a:t>
            </a:r>
            <a:r>
              <a:rPr lang="hr-HR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Kultura u izlogu: kratki vodič za upravljanje kulturnim dobrima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Meandar. Zagreb. 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Kaplan 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B.;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Baldauf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Richard B. 1997. </a:t>
            </a:r>
            <a:r>
              <a:rPr lang="hr-HR" sz="4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hr-HR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hr-HR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sz="4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r-HR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hr-HR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4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Multilingual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Matters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Clevedon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r-HR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Kirshenblatt-Gimblett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Barbara. 2013. Svjetska baština i kulturna ekonomija. </a:t>
            </a:r>
            <a:r>
              <a:rPr lang="hr-HR" sz="4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Proizvodnja baštine: kritičke studije o nematerijalnoj kulturi. </a:t>
            </a:r>
            <a:r>
              <a:rPr lang="hr-HR" sz="4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hr-HR" sz="4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Marijana </a:t>
            </a:r>
            <a:r>
              <a:rPr lang="hr-HR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Hameršak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Iva Pleše i Ana-Marija Vukušić. Preveo </a:t>
            </a:r>
            <a:r>
              <a:rPr lang="hr-HR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Mateusz</a:t>
            </a:r>
            <a:r>
              <a:rPr lang="hr-H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-Milan Stanojević. Institut za etnologiju i folkloristiku. Zagreb.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međupredmetne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teme Održivi razvoj za osnovne i srednje škole, NN 7/2019 (22. 1. 2019.)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međupredmetne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teme za osobni i socijalni razvoj za osnovne i srednje škole, NN 7/2019 (22. 1. 2019.)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 nastavnoga predmeta Hrvatski jezik za osnovne škole i gimnazije, NN 10/2019 (29. 1. 2019.)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Kurtović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Budja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Ivana. </a:t>
            </a:r>
            <a:r>
              <a:rPr lang="hr-HR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Jezik kao baština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Zagreb. </a:t>
            </a:r>
            <a:r>
              <a:rPr lang="hr-HR" sz="4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https://jezik.hr/jezik-kao-bastina.html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pristupljeno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10. 9. 2020.)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Nastavni plan i program za osnovnu školu. 2006. Ministarstvo znanosti, obrazovanja i športa. Zagreb.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1000"/>
              </a:spcAft>
            </a:pP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Nikočević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Lidija. 2012. Kultura ili baština? Problem nematerijalnosti. </a:t>
            </a:r>
            <a:r>
              <a:rPr lang="hr-HR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Etnološka tribina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42/35. 7–20.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10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Rješenja Ministarstva kulture, 2010, 2015, 2016, 2017, 2019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Spolsky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Bernard. 2009. </a:t>
            </a:r>
            <a:r>
              <a:rPr lang="hr-HR" sz="4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hr-HR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Management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Cambridge University Press. New York.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Udruga Ivana Perkovca - za očuvanje kajkavske ikavice i promicanje zavičajne kulturne baštine. </a:t>
            </a:r>
            <a:r>
              <a:rPr lang="hr-HR" sz="4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https://www.udrugaivanaperkovca.hr/o-nama/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pristupljeno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10. 9. 2020.)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Zakon o zaštiti i očuvanju kulturnih dobara. NN 69/99, 151/03, 157/03, 100/04, 87/09, 88/10, 61/11, 25/12, 136/12, 157/13, 152/14, 98/15, 44/17, 90/18, 32/20, 62/20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943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F316CE-1E8F-49EE-8290-0B50AE5B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3000" dirty="0">
                <a:solidFill>
                  <a:srgbClr val="0070C0"/>
                </a:solidFill>
              </a:rPr>
              <a:t>HVALA NA PAŽNJI!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/>
              <a:t>Kontakt:</a:t>
            </a:r>
            <a:r>
              <a:rPr lang="hr-HR" sz="2000" dirty="0"/>
              <a:t> marija.cubelic55@gmail.com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9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ACFBB9-2A43-4E1D-A53A-1E57B5C4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hr-HR" sz="3600"/>
              <a:t>Uvod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6C46EE-50E4-4606-B1C5-FC356DCA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0" y="643469"/>
            <a:ext cx="7814384" cy="49849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sz="2000" dirty="0"/>
              <a:t>intenzivne migracije i globalizacija </a:t>
            </a:r>
            <a:r>
              <a:rPr lang="hr-HR" sz="2000" dirty="0">
                <a:sym typeface="Wingdings" panose="05000000000000000000" pitchFamily="2" charset="2"/>
              </a:rPr>
              <a:t>&gt; u okviru </a:t>
            </a:r>
            <a:r>
              <a:rPr lang="hr-HR" sz="2000" b="1" dirty="0">
                <a:sym typeface="Wingdings" panose="05000000000000000000" pitchFamily="2" charset="2"/>
              </a:rPr>
              <a:t>državnih jezičnih politika </a:t>
            </a:r>
            <a:r>
              <a:rPr lang="hr-HR" sz="2000" dirty="0">
                <a:sym typeface="Wingdings" panose="05000000000000000000" pitchFamily="2" charset="2"/>
              </a:rPr>
              <a:t>razmatra se o </a:t>
            </a:r>
            <a:r>
              <a:rPr lang="hr-HR" sz="2000" b="1" dirty="0">
                <a:sym typeface="Wingdings" panose="05000000000000000000" pitchFamily="2" charset="2"/>
              </a:rPr>
              <a:t>očuvanju jezično-kulturnoga regionalnoga i nacionalnoga identiteta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sz="2000" b="1" dirty="0">
                <a:sym typeface="Wingdings" panose="05000000000000000000" pitchFamily="2" charset="2"/>
              </a:rPr>
              <a:t>baština </a:t>
            </a:r>
            <a:r>
              <a:rPr lang="hr-HR" sz="2000" dirty="0">
                <a:sym typeface="Wingdings" panose="05000000000000000000" pitchFamily="2" charset="2"/>
              </a:rPr>
              <a:t>= nositeljica identiteta zajednice; temeljena na prošlosti, no 		      stvara se i u sadašnjosti te utječe na budućnost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sz="2000" dirty="0">
                <a:sym typeface="Wingdings" panose="05000000000000000000" pitchFamily="2" charset="2"/>
              </a:rPr>
              <a:t>jezik, dijalekti, mjesni govori = nematerijalna kulturna dobra prema         			    </a:t>
            </a:r>
            <a:r>
              <a:rPr lang="hr-HR" sz="2000" i="1" dirty="0">
                <a:sym typeface="Wingdings" panose="05000000000000000000" pitchFamily="2" charset="2"/>
              </a:rPr>
              <a:t>Zakonu o  zaštiti i očuvanju kulturnih dobara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sz="2000" dirty="0">
                <a:sym typeface="Wingdings" panose="05000000000000000000" pitchFamily="2" charset="2"/>
              </a:rPr>
              <a:t>u </a:t>
            </a:r>
            <a:r>
              <a:rPr lang="hr-HR" sz="2000" b="1" dirty="0">
                <a:sym typeface="Wingdings" panose="05000000000000000000" pitchFamily="2" charset="2"/>
              </a:rPr>
              <a:t>mjerama zaštite </a:t>
            </a:r>
            <a:r>
              <a:rPr lang="hr-HR" sz="2000" dirty="0">
                <a:sym typeface="Wingdings" panose="05000000000000000000" pitchFamily="2" charset="2"/>
              </a:rPr>
              <a:t>naglašena važnost </a:t>
            </a:r>
            <a:r>
              <a:rPr lang="hr-HR" sz="2000" i="1" dirty="0">
                <a:sym typeface="Wingdings" panose="05000000000000000000" pitchFamily="2" charset="2"/>
              </a:rPr>
              <a:t>prenošenja dobra </a:t>
            </a:r>
            <a:r>
              <a:rPr lang="hr-HR" sz="2000" dirty="0">
                <a:sym typeface="Wingdings" panose="05000000000000000000" pitchFamily="2" charset="2"/>
              </a:rPr>
              <a:t>i </a:t>
            </a:r>
            <a:r>
              <a:rPr lang="hr-HR" sz="2000" i="1" dirty="0">
                <a:sym typeface="Wingdings" panose="05000000000000000000" pitchFamily="2" charset="2"/>
              </a:rPr>
              <a:t>revitalizacije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sz="2000" i="1" dirty="0">
                <a:sym typeface="Wingdings" panose="05000000000000000000" pitchFamily="2" charset="2"/>
              </a:rPr>
              <a:t> ideje, zakoni, prakse </a:t>
            </a:r>
            <a:r>
              <a:rPr lang="hr-HR" sz="2000" dirty="0">
                <a:sym typeface="Wingdings" panose="05000000000000000000" pitchFamily="2" charset="2"/>
              </a:rPr>
              <a:t>dio su jezične politike  mijenjaju jezik u društvu</a:t>
            </a:r>
            <a:endParaRPr lang="hr-HR" sz="2000" dirty="0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9B71B8-46B1-46DE-8BEA-92D0AB71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980"/>
            <a:ext cx="10905066" cy="511057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Mjere zaštite govora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96BC2C-9F4B-4D38-A306-EB1021185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958787"/>
            <a:ext cx="10905066" cy="5424257"/>
          </a:xfrm>
        </p:spPr>
        <p:txBody>
          <a:bodyPr>
            <a:normAutofit/>
          </a:bodyPr>
          <a:lstStyle/>
          <a:p>
            <a:r>
              <a:rPr lang="hr-HR" sz="2000" dirty="0"/>
              <a:t>prvi govori na </a:t>
            </a:r>
            <a:r>
              <a:rPr lang="hr-HR" sz="2000" i="1" dirty="0"/>
              <a:t>Listi zaštićenih nematerijalnih kulturnih dobara</a:t>
            </a:r>
            <a:r>
              <a:rPr lang="hr-HR" sz="2000" dirty="0"/>
              <a:t>:</a:t>
            </a:r>
          </a:p>
          <a:p>
            <a:pPr marL="0" indent="0">
              <a:buNone/>
            </a:pPr>
            <a:r>
              <a:rPr lang="hr-HR" sz="2000" dirty="0"/>
              <a:t>    1. kajkavski bednjanski govor; 2. kajkavski govor Huma na Sutli; 3. čakavski žminjski govor;                      </a:t>
            </a:r>
          </a:p>
          <a:p>
            <a:pPr marL="0" indent="0">
              <a:buNone/>
            </a:pPr>
            <a:r>
              <a:rPr lang="hr-HR" sz="2000" dirty="0"/>
              <a:t>    4. štokavski govor posavskoga sela </a:t>
            </a:r>
            <a:r>
              <a:rPr lang="hr-HR" sz="2000" dirty="0" err="1"/>
              <a:t>Siče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lista baštine stvara se na </a:t>
            </a:r>
            <a:r>
              <a:rPr lang="hr-HR" sz="2000" dirty="0" err="1"/>
              <a:t>makrorazini</a:t>
            </a:r>
            <a:r>
              <a:rPr lang="hr-HR" sz="2000" dirty="0"/>
              <a:t> politike </a:t>
            </a:r>
            <a:r>
              <a:rPr lang="hr-HR" sz="2000" dirty="0">
                <a:sym typeface="Wingdings" panose="05000000000000000000" pitchFamily="2" charset="2"/>
              </a:rPr>
              <a:t></a:t>
            </a:r>
            <a:r>
              <a:rPr lang="hr-HR" sz="2000" dirty="0"/>
              <a:t> nositelji dobra postaju predlagatelji i drugi čije djelovanje može doprinijeti očuvanju </a:t>
            </a:r>
            <a:endParaRPr lang="hr-HR" sz="2000" dirty="0">
              <a:sym typeface="Wingdings" panose="05000000000000000000" pitchFamily="2" charset="2"/>
            </a:endParaRPr>
          </a:p>
          <a:p>
            <a:r>
              <a:rPr lang="hr-HR" sz="2000" dirty="0">
                <a:sym typeface="Wingdings" panose="05000000000000000000" pitchFamily="2" charset="2"/>
              </a:rPr>
              <a:t>Zlatna formula hrvatskoga jezika ča-kaj-što  predlagatelj: dr. Drago Štambuk; štitit će neupisane, 									  ugrožene govore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ym typeface="Wingdings" panose="05000000000000000000" pitchFamily="2" charset="2"/>
              </a:rPr>
              <a:t>u propisanim mjerama zaštite pojedinih govora uz riječ </a:t>
            </a:r>
            <a:r>
              <a:rPr lang="hr-HR" sz="2000" b="1" i="1" dirty="0">
                <a:sym typeface="Wingdings" panose="05000000000000000000" pitchFamily="2" charset="2"/>
              </a:rPr>
              <a:t>zaštita</a:t>
            </a:r>
            <a:r>
              <a:rPr lang="hr-HR" sz="2000" dirty="0">
                <a:sym typeface="Wingdings" panose="05000000000000000000" pitchFamily="2" charset="2"/>
              </a:rPr>
              <a:t> javlja se i </a:t>
            </a:r>
            <a:r>
              <a:rPr lang="hr-HR" sz="2000" b="1" i="1" dirty="0">
                <a:sym typeface="Wingdings" panose="05000000000000000000" pitchFamily="2" charset="2"/>
              </a:rPr>
              <a:t>očuvanje</a:t>
            </a:r>
            <a:r>
              <a:rPr lang="hr-HR" sz="2000" i="1" dirty="0">
                <a:sym typeface="Wingdings" panose="05000000000000000000" pitchFamily="2" charset="2"/>
              </a:rPr>
              <a:t>, </a:t>
            </a:r>
            <a:r>
              <a:rPr lang="hr-HR" sz="2000" b="1" i="1" dirty="0">
                <a:sym typeface="Wingdings" panose="05000000000000000000" pitchFamily="2" charset="2"/>
              </a:rPr>
              <a:t>njegovanje</a:t>
            </a:r>
            <a:r>
              <a:rPr lang="hr-HR" sz="2000" i="1" dirty="0">
                <a:sym typeface="Wingdings" panose="05000000000000000000" pitchFamily="2" charset="2"/>
              </a:rPr>
              <a:t> </a:t>
            </a:r>
            <a:r>
              <a:rPr lang="hr-HR" sz="2000" dirty="0">
                <a:sym typeface="Wingdings" panose="05000000000000000000" pitchFamily="2" charset="2"/>
              </a:rPr>
              <a:t>(u stranoj literaturi bolje se uočavaju razlike, posebno između </a:t>
            </a:r>
            <a:r>
              <a:rPr lang="hr-HR" sz="2000" i="1" dirty="0">
                <a:sym typeface="Wingdings" panose="05000000000000000000" pitchFamily="2" charset="2"/>
              </a:rPr>
              <a:t>zaštite</a:t>
            </a:r>
            <a:r>
              <a:rPr lang="hr-HR" sz="2000" dirty="0">
                <a:sym typeface="Wingdings" panose="05000000000000000000" pitchFamily="2" charset="2"/>
              </a:rPr>
              <a:t> i </a:t>
            </a:r>
            <a:r>
              <a:rPr lang="hr-HR" sz="2000" i="1" dirty="0">
                <a:sym typeface="Wingdings" panose="05000000000000000000" pitchFamily="2" charset="2"/>
              </a:rPr>
              <a:t>očuvanja</a:t>
            </a:r>
            <a:r>
              <a:rPr lang="hr-HR" sz="2000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ym typeface="Wingdings" panose="05000000000000000000" pitchFamily="2" charset="2"/>
              </a:rPr>
              <a:t>riječ </a:t>
            </a:r>
            <a:r>
              <a:rPr lang="hr-HR" sz="2000" b="1" i="1" dirty="0">
                <a:sym typeface="Wingdings" panose="05000000000000000000" pitchFamily="2" charset="2"/>
              </a:rPr>
              <a:t>njegovanje</a:t>
            </a:r>
            <a:r>
              <a:rPr lang="hr-HR" sz="2000" dirty="0">
                <a:sym typeface="Wingdings" panose="05000000000000000000" pitchFamily="2" charset="2"/>
              </a:rPr>
              <a:t> koristi se uz </a:t>
            </a:r>
            <a:r>
              <a:rPr lang="hr-HR" sz="2000" b="1" i="1" dirty="0">
                <a:sym typeface="Wingdings" panose="05000000000000000000" pitchFamily="2" charset="2"/>
              </a:rPr>
              <a:t>prenošenje</a:t>
            </a:r>
            <a:r>
              <a:rPr lang="hr-HR" sz="2000" dirty="0">
                <a:sym typeface="Wingdings" panose="05000000000000000000" pitchFamily="2" charset="2"/>
              </a:rPr>
              <a:t> u mjeri zaštite koja se odnosi na uporabu govora u izvornim i drugim sredinama</a:t>
            </a:r>
          </a:p>
          <a:p>
            <a:pPr>
              <a:lnSpc>
                <a:spcPct val="150000"/>
              </a:lnSpc>
            </a:pPr>
            <a:endParaRPr lang="hr-H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CA0043-1BB5-471E-BF4D-575123CD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8" y="2495424"/>
            <a:ext cx="6609988" cy="4056295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hr-HR" sz="2000" dirty="0"/>
              <a:t>u </a:t>
            </a:r>
            <a:r>
              <a:rPr lang="hr-HR" sz="2000" b="1" dirty="0"/>
              <a:t>nastavne planove i programe </a:t>
            </a:r>
            <a:r>
              <a:rPr lang="hr-HR" sz="2000" dirty="0"/>
              <a:t>treba uključiti </a:t>
            </a:r>
            <a:r>
              <a:rPr lang="hr-HR" sz="2000" b="1" i="1" dirty="0"/>
              <a:t>njegovanje</a:t>
            </a:r>
            <a:r>
              <a:rPr lang="hr-HR" sz="2000" b="1" dirty="0"/>
              <a:t> govora </a:t>
            </a:r>
            <a:r>
              <a:rPr lang="hr-HR" sz="2000" dirty="0"/>
              <a:t>(v. u upravnim aktima o Čabarskim govorima, govoru Starih Perkovaca)</a:t>
            </a:r>
          </a:p>
          <a:p>
            <a:pPr marL="0" indent="0">
              <a:buNone/>
            </a:pPr>
            <a:endParaRPr lang="hr-HR" sz="1700" dirty="0"/>
          </a:p>
          <a:p>
            <a:r>
              <a:rPr lang="hr-HR" sz="2000" b="1" i="1" dirty="0"/>
              <a:t>održivost </a:t>
            </a:r>
            <a:r>
              <a:rPr lang="hr-HR" sz="2000" dirty="0"/>
              <a:t>govora u mjerama zaštite povezana s: </a:t>
            </a:r>
          </a:p>
          <a:p>
            <a:pPr marL="0" indent="0">
              <a:buNone/>
            </a:pPr>
            <a:r>
              <a:rPr lang="hr-HR" sz="2000" dirty="0"/>
              <a:t>      </a:t>
            </a:r>
            <a:r>
              <a:rPr lang="hr-HR" sz="2000" b="1" i="1" dirty="0"/>
              <a:t>edukacijom</a:t>
            </a:r>
            <a:r>
              <a:rPr lang="hr-HR" sz="2000" dirty="0"/>
              <a:t>, </a:t>
            </a:r>
            <a:r>
              <a:rPr lang="hr-HR" sz="2000" b="1" i="1" dirty="0"/>
              <a:t>prenošenjem</a:t>
            </a:r>
            <a:r>
              <a:rPr lang="hr-HR" sz="2000" dirty="0"/>
              <a:t> na mlađe generacije </a:t>
            </a:r>
            <a:r>
              <a:rPr lang="hr-HR" sz="2000" b="1" i="1" dirty="0"/>
              <a:t>putem neformalnog </a:t>
            </a:r>
          </a:p>
          <a:p>
            <a:pPr marL="0" indent="0">
              <a:buNone/>
            </a:pPr>
            <a:r>
              <a:rPr lang="hr-HR" sz="2000" b="1" i="1" dirty="0"/>
              <a:t>     i   formalnog  obrazovanja</a:t>
            </a:r>
            <a:r>
              <a:rPr lang="hr-HR" sz="2000" dirty="0"/>
              <a:t>, </a:t>
            </a:r>
            <a:r>
              <a:rPr lang="hr-HR" sz="2000" b="1" i="1" dirty="0"/>
              <a:t>revitalizacijom napuštenih segmenata </a:t>
            </a:r>
          </a:p>
          <a:p>
            <a:pPr marL="0" indent="0">
              <a:buNone/>
            </a:pPr>
            <a:r>
              <a:rPr lang="hr-HR" sz="2000" b="1" i="1" dirty="0"/>
              <a:t>     dobra</a:t>
            </a:r>
          </a:p>
          <a:p>
            <a:pPr marL="0" indent="0">
              <a:buNone/>
            </a:pPr>
            <a:endParaRPr lang="hr-HR" sz="2000" b="1" i="1" dirty="0"/>
          </a:p>
          <a:p>
            <a:pPr>
              <a:lnSpc>
                <a:spcPct val="100000"/>
              </a:lnSpc>
            </a:pPr>
            <a:r>
              <a:rPr lang="hr-HR" sz="2200" dirty="0"/>
              <a:t>izražavanje i stvaranje na mjesnim govorima najčešće na </a:t>
            </a:r>
            <a:r>
              <a:rPr lang="hr-HR" sz="2200" b="1" dirty="0"/>
              <a:t>izvannastavnim aktivnostima </a:t>
            </a:r>
            <a:r>
              <a:rPr lang="hr-HR" sz="2200" dirty="0"/>
              <a:t>te na </a:t>
            </a:r>
            <a:r>
              <a:rPr lang="hr-HR" sz="2200" b="1" dirty="0"/>
              <a:t>kulturnim manifestacijama</a:t>
            </a:r>
          </a:p>
          <a:p>
            <a:pPr>
              <a:lnSpc>
                <a:spcPct val="100000"/>
              </a:lnSpc>
            </a:pPr>
            <a:endParaRPr lang="hr-HR" sz="2200" b="1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1700" b="1" dirty="0"/>
              <a:t>    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FOTOGRAFIJAMA: stranica iz slikovnoga rječnika kajkavskoga govora stubičkoga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kraja kojem su najviše doprinijela djeca članovi izvannastavne aktivnosti </a:t>
            </a:r>
            <a:r>
              <a:rPr lang="hr-H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Kajkaviana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stranica kalendara iz škole u Baškoj</a:t>
            </a:r>
            <a:endParaRPr lang="hr-HR" sz="1700" b="1" dirty="0"/>
          </a:p>
          <a:p>
            <a:pPr marL="0" indent="0">
              <a:buNone/>
            </a:pPr>
            <a:endParaRPr lang="hr-HR" sz="1700" b="1" dirty="0"/>
          </a:p>
          <a:p>
            <a:pPr marL="0" indent="0">
              <a:buNone/>
            </a:pPr>
            <a:endParaRPr lang="hr-HR" sz="1700" dirty="0"/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0419E69-D381-40A1-9272-3CC63DBE5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62" y="581892"/>
            <a:ext cx="2630555" cy="251875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B7053199-E99A-459F-9F84-4CC3AF753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1829" y="4022738"/>
            <a:ext cx="2518756" cy="18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9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E4C048-676D-47F1-8C57-32F1FEA6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535516"/>
          </a:xfrm>
        </p:spPr>
        <p:txBody>
          <a:bodyPr>
            <a:normAutofit fontScale="90000"/>
          </a:bodyPr>
          <a:lstStyle/>
          <a:p>
            <a:r>
              <a:rPr lang="hr-HR" sz="3600" b="1"/>
              <a:t>Razlozi za očuvanje govora (prema upravnim aktima)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4785ED-3CFE-4D3B-BFBF-52613FF4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000125"/>
            <a:ext cx="10905066" cy="5536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600" dirty="0">
                <a:latin typeface="Calibri "/>
              </a:rPr>
              <a:t>Mjesni govori hrvatskoga jezika ipak su vitalni i simbol su lokalnoga identiteta te neki čak i nisu skloni promjenama (</a:t>
            </a:r>
            <a:r>
              <a:rPr lang="hr-HR" sz="16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arhaični slavonski govor Starih Perkovaca, arhaične crte i u govoru mladih na području Čabra). No neki od razloga za stavljanje govora na </a:t>
            </a:r>
            <a:r>
              <a:rPr lang="hr-HR" sz="1600" i="1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Listu</a:t>
            </a:r>
            <a:r>
              <a:rPr lang="hr-HR" sz="16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hr-HR" sz="1600" dirty="0"/>
          </a:p>
          <a:p>
            <a:r>
              <a:rPr lang="hr-HR" sz="1600" dirty="0"/>
              <a:t>napuštanje jezičnih posebnosti (npr. u čakavskim govorima i štokavskom govoru Maslinice na Šolti, u </a:t>
            </a:r>
          </a:p>
          <a:p>
            <a:pPr marL="0" indent="0">
              <a:buNone/>
            </a:pPr>
            <a:r>
              <a:rPr lang="hr-HR" sz="1600" dirty="0"/>
              <a:t>                                                             kajkavskim </a:t>
            </a:r>
            <a:r>
              <a:rPr lang="hr-HR" sz="1600" dirty="0" err="1"/>
              <a:t>kotoripskim</a:t>
            </a:r>
            <a:r>
              <a:rPr lang="hr-HR" sz="1600" dirty="0"/>
              <a:t> govorima) </a:t>
            </a:r>
            <a:r>
              <a:rPr lang="hr-HR" sz="1600" dirty="0">
                <a:sym typeface="Wingdings" panose="05000000000000000000" pitchFamily="2" charset="2"/>
              </a:rPr>
              <a:t>utjecaj susjednih govora, </a:t>
            </a:r>
          </a:p>
          <a:p>
            <a:pPr marL="0" indent="0">
              <a:buNone/>
            </a:pPr>
            <a:r>
              <a:rPr lang="hr-HR" sz="1600" dirty="0">
                <a:sym typeface="Wingdings" panose="05000000000000000000" pitchFamily="2" charset="2"/>
              </a:rPr>
              <a:t>                                                                                                                               utjecaj medija i obrazovnoga    </a:t>
            </a:r>
          </a:p>
          <a:p>
            <a:pPr marL="0" indent="0">
              <a:buNone/>
            </a:pPr>
            <a:r>
              <a:rPr lang="hr-HR" sz="1600" dirty="0">
                <a:sym typeface="Wingdings" panose="05000000000000000000" pitchFamily="2" charset="2"/>
              </a:rPr>
              <a:t>                                                                                                                               sustava, tj. školskih govora</a:t>
            </a:r>
          </a:p>
          <a:p>
            <a:r>
              <a:rPr lang="hr-HR" sz="1600" dirty="0">
                <a:sym typeface="Wingdings" panose="05000000000000000000" pitchFamily="2" charset="2"/>
              </a:rPr>
              <a:t>depopulacija</a:t>
            </a:r>
          </a:p>
          <a:p>
            <a:r>
              <a:rPr lang="hr-HR" sz="1600" dirty="0">
                <a:sym typeface="Wingdings" panose="05000000000000000000" pitchFamily="2" charset="2"/>
              </a:rPr>
              <a:t>detaljnije istraživanje govora</a:t>
            </a:r>
          </a:p>
          <a:p>
            <a:r>
              <a:rPr lang="hr-HR" sz="1600" dirty="0"/>
              <a:t>očuvanje hrvatskih govora izvan Hrvatske (primjerice suradnjom osnovnih škola)</a:t>
            </a:r>
          </a:p>
          <a:p>
            <a:pPr marL="0" indent="0">
              <a:buNone/>
            </a:pPr>
            <a:endParaRPr lang="hr-HR" sz="1600" dirty="0">
              <a:latin typeface="+mj-lt"/>
            </a:endParaRPr>
          </a:p>
          <a:p>
            <a:pPr marL="0" indent="0">
              <a:buNone/>
            </a:pPr>
            <a:r>
              <a:rPr lang="hr-HR" sz="1600" b="1" dirty="0">
                <a:latin typeface="Calibri "/>
              </a:rPr>
              <a:t>VAŽAN ČIMBENIK ZA OČUVANJE GOVORA: </a:t>
            </a:r>
            <a:r>
              <a:rPr lang="hr-HR" sz="1600" dirty="0">
                <a:latin typeface="Calibri "/>
              </a:rPr>
              <a:t>edukacija stručnog kadra koji prenosi znanja i vještine	</a:t>
            </a:r>
          </a:p>
          <a:p>
            <a:pPr marL="0" indent="0">
              <a:buNone/>
            </a:pPr>
            <a:r>
              <a:rPr lang="hr-HR" sz="1600" b="1" dirty="0">
                <a:latin typeface="Calibri "/>
              </a:rPr>
              <a:t>DJELOTVORNO:</a:t>
            </a:r>
            <a:r>
              <a:rPr lang="hr-HR" sz="1600" dirty="0">
                <a:latin typeface="Calibri "/>
              </a:rPr>
              <a:t> </a:t>
            </a:r>
            <a:r>
              <a:rPr lang="hr-HR" sz="16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zavičajna nastava, poticanje stvaralaštva na zavičajnom idiomu, izrada razlikovne gramatike, izrada opisa određenog mjesnog govora i izrada rječnika sa zvučnim zapisima</a:t>
            </a:r>
          </a:p>
          <a:p>
            <a:pPr marL="0" indent="0">
              <a:buNone/>
            </a:pP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vrštavanje mjesnog govora u osnovnoškolski nastavni program barem jednog školskog sata? </a:t>
            </a:r>
            <a:endParaRPr lang="hr-HR" sz="1600" dirty="0">
              <a:latin typeface="Calibri 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8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296F51-F06A-47B1-BF8A-58D6047C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 dirty="0"/>
              <a:t>Jezična baština u planu i programu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125CEF-DAD3-48EB-8D93-6A61422D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hr-HR" sz="2000" dirty="0"/>
              <a:t>u </a:t>
            </a: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okumentima koji se odnose na odgojno-obrazovni proces, posebno u onima kojima se regulira nastava Hrvatskoga jezika od početka obrazovanja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o </a:t>
            </a:r>
            <a:r>
              <a:rPr lang="hr-H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njegovanju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nestandardnih idioma u nastavi</a:t>
            </a:r>
          </a:p>
          <a:p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nastavni planovi i programi zamjenjuju se </a:t>
            </a:r>
            <a:r>
              <a:rPr lang="hr-HR" sz="2000" dirty="0" err="1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kurikulumima</a:t>
            </a: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hr-HR" sz="2000" dirty="0" err="1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kurikulima</a:t>
            </a: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r>
              <a:rPr lang="hr-HR" sz="20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Nastavni plan i program za osnovnu školu 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(2006)</a:t>
            </a: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marL="0" indent="0" algn="just">
              <a:buNone/>
            </a:pP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-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ističe se važnost ovladavanja standardnim jezikom, potrebe znanja hrvatskoga jezika </a:t>
            </a:r>
          </a:p>
          <a:p>
            <a:pPr marL="0" indent="0" algn="just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poštovanja prema hrvatskome jeziku, književnosti i kulturi</a:t>
            </a:r>
          </a:p>
          <a:p>
            <a:pPr marL="0" indent="0" algn="just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od propisanih zadaća predmeta: uočavanje razlika između standardnoga jezika i        </a:t>
            </a:r>
          </a:p>
          <a:p>
            <a:pPr marL="0" indent="0" algn="just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nestandardnih idioma</a:t>
            </a:r>
          </a:p>
          <a:p>
            <a:pPr marL="0" indent="0" algn="just">
              <a:buNone/>
            </a:pP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- prema dokumentu, u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razredu osnovne škole učenici prvi put uče o odnosu zavičajnih idioma i </a:t>
            </a:r>
          </a:p>
          <a:p>
            <a:pPr marL="0" indent="0" algn="just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standardnoga (književnoga) jezika</a:t>
            </a:r>
            <a:endParaRPr lang="hr-H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4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FF0558-5596-4881-AB6F-6CCCCBDC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468841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Jezična baština u </a:t>
            </a:r>
            <a:r>
              <a:rPr lang="hr-HR" sz="3600" dirty="0" err="1"/>
              <a:t>kurikulu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8A0617-3113-4445-BA46-2BCFCCEF7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942975"/>
            <a:ext cx="10905066" cy="5233988"/>
          </a:xfrm>
        </p:spPr>
        <p:txBody>
          <a:bodyPr>
            <a:normAutofit/>
          </a:bodyPr>
          <a:lstStyle/>
          <a:p>
            <a:r>
              <a:rPr lang="hr-HR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 nastavnoga predmeta Hrvatski jezik za osnovne škole i gimnazije 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2019):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 bi trebali moći uspješno se služiti standardnim jezikom uz stvaralačko izražavanje i na mjesnim 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govorima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- učenici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razvijaju stav da treba </a:t>
            </a:r>
            <a:r>
              <a:rPr lang="hr-H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očuvati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nestandardne idiome</a:t>
            </a:r>
          </a:p>
          <a:p>
            <a:pPr marL="0" indent="0">
              <a:buNone/>
            </a:pPr>
            <a:r>
              <a:rPr lang="hr-HR" sz="2000" dirty="0"/>
              <a:t> -  </a:t>
            </a: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odgojno-obrazovnim ciljevima: pojam </a:t>
            </a:r>
            <a:r>
              <a:rPr lang="hr-H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jezično-kulturnoga identiteta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učenici </a:t>
            </a:r>
            <a:r>
              <a:rPr lang="hr-H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razvijaju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kao i 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pojam </a:t>
            </a:r>
            <a:r>
              <a:rPr lang="hr-H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kulturno-povijesne baštine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koju </a:t>
            </a:r>
            <a:r>
              <a:rPr lang="hr-H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upoznaju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njeguju</a:t>
            </a:r>
            <a:endParaRPr lang="hr-HR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r-HR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1. razreda osnovne škole u obveznim je temama uočavanje razlika između mjesnoga govora i 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standardnoga jezika</a:t>
            </a: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0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Kurikulumi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međupredmetnih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tema (posebno tema </a:t>
            </a:r>
            <a:r>
              <a:rPr lang="hr-HR" sz="20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Osobni i socijalni razvoj 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20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Održivi razvoj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iz 2019.: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naglašeno je očuvanje kulturnoga, regionalnoga ili nacionalnoga identiteta te poštovanje tuđih 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identiteta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romovira se djelatna uloga pojedinaca i zajednice za održivi razvoj</a:t>
            </a:r>
            <a:endParaRPr lang="hr-H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226EE7-CB16-4060-BE46-A5F98D79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 dirty="0"/>
              <a:t>Primjer dobre prakse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4314B8-632D-4165-AAB6-68AABD6A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457471"/>
            <a:ext cx="6891188" cy="4719492"/>
          </a:xfrm>
        </p:spPr>
        <p:txBody>
          <a:bodyPr>
            <a:normAutofit/>
          </a:bodyPr>
          <a:lstStyle/>
          <a:p>
            <a:r>
              <a:rPr lang="hr-HR" sz="2000" b="1" i="1" dirty="0">
                <a:latin typeface="Calibri "/>
              </a:rPr>
              <a:t>Udruga Ivana Perkovca – za očuvanje kajkavske ikavice i promicanje zavičajne kulturne baštine</a:t>
            </a:r>
          </a:p>
          <a:p>
            <a:pPr marL="0" indent="0">
              <a:buNone/>
            </a:pPr>
            <a:r>
              <a:rPr lang="hr-HR" sz="2000" i="1" dirty="0">
                <a:latin typeface="Calibri "/>
              </a:rPr>
              <a:t>  - </a:t>
            </a:r>
            <a:r>
              <a:rPr lang="hr-HR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izvrstan primjer kako se radi na očuvanju</a:t>
            </a: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govorā </a:t>
            </a:r>
          </a:p>
          <a:p>
            <a:pPr marL="0" indent="0">
              <a:buNone/>
            </a:pP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hr-HR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povezuju različite oblike nematerijalne baštine s</a:t>
            </a: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materijalnom </a:t>
            </a:r>
          </a:p>
          <a:p>
            <a:pPr marL="0" indent="0">
              <a:buNone/>
            </a:pP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baštinom u zavičaju</a:t>
            </a:r>
          </a:p>
          <a:p>
            <a:pPr marL="0" indent="0">
              <a:buNone/>
            </a:pP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hr-HR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njeguju i prosvjetno nasljeđe</a:t>
            </a:r>
          </a:p>
          <a:p>
            <a:pPr marL="0" indent="0">
              <a:buNone/>
            </a:pP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- organiziraju brojne radionice, tečajeve, predavanja, tematske </a:t>
            </a:r>
          </a:p>
          <a:p>
            <a:pPr marL="0" indent="0">
              <a:buNone/>
            </a:pP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  izložbe u osnovnoj školi</a:t>
            </a:r>
            <a:endParaRPr lang="hr-HR" sz="20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- na fotografiji: promicanje baštine na manifestaciji </a:t>
            </a:r>
            <a:r>
              <a:rPr lang="hr-HR" sz="2000" i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Kosci</a:t>
            </a: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hr-HR" sz="2000" i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kosiju </a:t>
            </a: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(prema istoimenoj pjesmi Stjepana </a:t>
            </a:r>
          </a:p>
          <a:p>
            <a:pPr marL="0" indent="0">
              <a:buNone/>
            </a:pP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hr-HR" sz="2000" dirty="0" err="1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Jakševca</a:t>
            </a:r>
            <a:r>
              <a:rPr lang="hr-HR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20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b="1" i="1" dirty="0"/>
          </a:p>
        </p:txBody>
      </p:sp>
      <p:pic>
        <p:nvPicPr>
          <p:cNvPr id="7" name="Slika 6" descr="Slika na kojoj se prikazuje trava, na otvorenom, osoba, muškarac&#10;&#10;Opis je automatski generiran">
            <a:extLst>
              <a:ext uri="{FF2B5EF4-FFF2-40B4-BE49-F238E27FC236}">
                <a16:creationId xmlns:a16="http://schemas.microsoft.com/office/drawing/2014/main" id="{3F58E2E9-5081-4F55-B0F6-BFCC8A4F6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r="18513" b="-3"/>
          <a:stretch/>
        </p:blipFill>
        <p:spPr>
          <a:xfrm>
            <a:off x="7448550" y="1612639"/>
            <a:ext cx="4743449" cy="5245361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9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01D789-E240-4954-AE99-0D8E66CD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471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hr-HR" sz="3600" dirty="0"/>
              <a:t>Zaključak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280DC5-7390-4C1A-9EED-4E7B4AB2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698170"/>
            <a:ext cx="6478513" cy="4516361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avanjem pravne zaštite mjesnim govorima kao baštini prepoznaje se potreba za osnaživanjem svih dionika na lokalnoj razini </a:t>
            </a:r>
          </a:p>
          <a:p>
            <a:r>
              <a:rPr lang="hr-HR" sz="2000" dirty="0">
                <a:latin typeface="Calibri" panose="020F0502020204030204" pitchFamily="34" charset="0"/>
              </a:rPr>
              <a:t>važnost očuvanja jezičnih posebnosti u svakodnevici i    prenošenja na nove generacije</a:t>
            </a:r>
          </a:p>
          <a:p>
            <a:r>
              <a:rPr lang="hr-HR" sz="2000" dirty="0">
                <a:latin typeface="Calibri" panose="020F0502020204030204" pitchFamily="34" charset="0"/>
              </a:rPr>
              <a:t>mjesni govori dio su identiteta hrvatskih učenika</a:t>
            </a:r>
          </a:p>
          <a:p>
            <a:r>
              <a:rPr lang="hr-HR" sz="2000" dirty="0">
                <a:latin typeface="Calibri" panose="020F0502020204030204" pitchFamily="34" charset="0"/>
              </a:rPr>
              <a:t>novijim odgojno-obrazovnim dokumentima nestandardni idiomi dobivaju važnije mjesto u redovnoj nastavi</a:t>
            </a:r>
          </a:p>
          <a:p>
            <a:r>
              <a:rPr lang="hr-HR" sz="2000" dirty="0">
                <a:latin typeface="Calibri" panose="020F0502020204030204" pitchFamily="34" charset="0"/>
              </a:rPr>
              <a:t>nastavnike treba educirati kako pristupati govorima u različitim sredinama</a:t>
            </a:r>
            <a:endParaRPr lang="hr-HR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19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1315</Words>
  <Application>Microsoft Office PowerPoint</Application>
  <PresentationFormat>Široki zaslon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Tema sustava Office</vt:lpstr>
      <vt:lpstr>Mjesni govori kao baština u jezičnoj politici i odgojno-obrazovnom procesu</vt:lpstr>
      <vt:lpstr>Uvod</vt:lpstr>
      <vt:lpstr>Mjere zaštite govora</vt:lpstr>
      <vt:lpstr>PowerPoint prezentacija</vt:lpstr>
      <vt:lpstr>Razlozi za očuvanje govora (prema upravnim aktima)</vt:lpstr>
      <vt:lpstr>Jezična baština u planu i programu</vt:lpstr>
      <vt:lpstr>Jezična baština u kurikulu</vt:lpstr>
      <vt:lpstr>Primjer dobre prakse</vt:lpstr>
      <vt:lpstr>Zaključak</vt:lpstr>
      <vt:lpstr>Literatura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Mjesni govori kao baština u jezičnoj politici i odgojno-obrazovnom procesu</dc:title>
  <dc:creator>Ana Ćubelić</dc:creator>
  <cp:lastModifiedBy>Ana Ćubelić</cp:lastModifiedBy>
  <cp:revision>9</cp:revision>
  <dcterms:created xsi:type="dcterms:W3CDTF">2020-09-23T09:32:21Z</dcterms:created>
  <dcterms:modified xsi:type="dcterms:W3CDTF">2020-09-23T10:22:22Z</dcterms:modified>
</cp:coreProperties>
</file>