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88163" cy="10017125"/>
  <p:defaultTextStyle>
    <a:defPPr>
      <a:defRPr lang="en-US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9657" autoAdjust="0"/>
  </p:normalViewPr>
  <p:slideViewPr>
    <p:cSldViewPr snapToGrid="0">
      <p:cViewPr>
        <p:scale>
          <a:sx n="40" d="100"/>
          <a:sy n="40" d="100"/>
        </p:scale>
        <p:origin x="-258" y="97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0221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384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21015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59344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608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445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6167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589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217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8731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46728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A3EE7-0F1A-4D86-891F-FFAF7F1B6E6D}" type="datetimeFigureOut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64BB16-BC94-4C17-9C8B-7D17C6CA77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7543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package" Target="../embeddings/Microsoft_Office_PowerPoint_Slide1.sld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0819" y="-959807"/>
            <a:ext cx="26112371" cy="8273416"/>
          </a:xfrm>
        </p:spPr>
        <p:txBody>
          <a:bodyPr>
            <a:noAutofit/>
          </a:bodyPr>
          <a:lstStyle/>
          <a:p>
            <a:pPr algn="ctr"/>
            <a:r>
              <a:rPr lang="hr-HR" sz="4000" b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Računalno jezikoslovlje i Zlatna formula hrvatskoga jezika</a:t>
            </a:r>
            <a: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Osijek, 25. i </a:t>
            </a:r>
            <a:r>
              <a:rPr lang="hr-HR" sz="32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26. </a:t>
            </a:r>
            <a:r>
              <a:rPr lang="hr-HR" sz="32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rujna 2020.</a:t>
            </a:r>
            <a:r>
              <a:rPr lang="en-US" sz="32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32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 </a:t>
            </a:r>
            <a:r>
              <a:rPr lang="en-US" sz="2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2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80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Smutica</a:t>
            </a:r>
            <a:r>
              <a:rPr lang="hr-HR" sz="8000" b="1" dirty="0">
                <a:solidFill>
                  <a:srgbClr val="7030A0"/>
                </a:solidFill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za zdrav(l)je hrvatskog jezika</a:t>
            </a:r>
            <a: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4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(u povodu uvrštavanja Zlatne formule hrvatskog jezika ča – kaj – što na Popis nacionalne nematerijalne baštine)</a:t>
            </a:r>
            <a:r>
              <a:rPr lang="en-US" sz="4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4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 </a:t>
            </a:r>
            <a: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44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Biserka Goleš Glasnović</a:t>
            </a:r>
            <a: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/>
            </a:r>
            <a:br>
              <a:rPr lang="en-US" sz="60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</a:br>
            <a:r>
              <a:rPr lang="hr-HR" sz="32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Osnovna škola </a:t>
            </a:r>
            <a:r>
              <a:rPr lang="hr-HR" sz="3200" dirty="0" err="1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Tituša</a:t>
            </a:r>
            <a:r>
              <a:rPr lang="hr-HR" sz="32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32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Brezovačkog, </a:t>
            </a:r>
            <a:r>
              <a:rPr lang="hr-HR" sz="32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Zagreb</a:t>
            </a:r>
            <a:endParaRPr lang="en-US" sz="3200" dirty="0"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53949" y="6740467"/>
            <a:ext cx="9089289" cy="8340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CROATIA REDIVIVA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Croatia 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rediviva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oživljena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izrečena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latinskom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nazivu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jedinstvene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pjesničke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smotre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Selca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Braču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priziva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još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dionicu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iz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bogate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baštine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uporabu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latinskog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pripadnost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europskom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kulturnom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krugu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od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početka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pismenosti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državnosti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Imena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prvih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kneževa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kneginja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Mariosa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Branimirova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Ventenscela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Braslavova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žena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zabilježene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marginama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Čedadskog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evanđelistara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hodočasnice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kraljeva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kraljice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Helene 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Famose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Jelene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Slavne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upisani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latinskome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do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kralja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Zvonimira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Trojstvenost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opće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obilježje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povijesti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moguće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pratiti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ne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samo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već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pismu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glagoljica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latinica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bosančica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 pa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državnosti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Trojedna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Kraljevina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), 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posebice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ranosrednjovjekovnoj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umjetnosti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Stoga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će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predromanički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pleter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biti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primjerena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metafora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prikazu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tropletnosti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Croatia 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rediviva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tropletna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u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prizivanju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Croatie</a:t>
            </a:r>
            <a:r>
              <a:rPr kumimoji="0" lang="en-US" alt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praeromanice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od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najljepših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dionica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hrvatske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umjetnosti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AutoShape 4" descr="IMG_20200919_080735.jpg"/>
          <p:cNvSpPr>
            <a:spLocks noChangeAspect="1" noChangeArrowheads="1"/>
          </p:cNvSpPr>
          <p:nvPr/>
        </p:nvSpPr>
        <p:spPr bwMode="auto">
          <a:xfrm>
            <a:off x="-2595106" y="11629557"/>
            <a:ext cx="252957" cy="45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 flipV="1">
            <a:off x="2502568" y="10848516"/>
            <a:ext cx="11309685" cy="2217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 descr="C:\Users\Braco\Downloads\IMG_20200919_080735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7752" y="15407611"/>
            <a:ext cx="3669631" cy="4051944"/>
          </a:xfrm>
          <a:prstGeom prst="rect">
            <a:avLst/>
          </a:prstGeom>
          <a:noFill/>
          <a:ln w="9525">
            <a:solidFill>
              <a:srgbClr val="6600CC"/>
            </a:solidFill>
            <a:miter lim="800000"/>
            <a:headEnd/>
            <a:tailEnd/>
          </a:ln>
        </p:spPr>
      </p:pic>
      <p:sp>
        <p:nvSpPr>
          <p:cNvPr id="13" name="Rectangle 12"/>
          <p:cNvSpPr/>
          <p:nvPr/>
        </p:nvSpPr>
        <p:spPr>
          <a:xfrm>
            <a:off x="10154653" y="6658071"/>
            <a:ext cx="10467473" cy="12536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ZLATNA FORMULA HRVATSKOG JEZIKA ČA – KAJ – ŠTO</a:t>
            </a:r>
          </a:p>
          <a:p>
            <a:pPr algn="just">
              <a:spcAft>
                <a:spcPts val="1000"/>
              </a:spcAf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formula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sintetizira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trojstvenost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utemeljenog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bogatoj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književnoj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baštini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tradiciji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Pokušaji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standardizacije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trojezičnosti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učestalo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pojavljivali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radu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jezikoslovaca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književnika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do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ilirskog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preporoda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gramatika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Bartola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Kašića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(1604.),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prvi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rječnik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Fausta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Vrančića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(1595.) ne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uzimaju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okvir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samo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riječi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iz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narječja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No,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najsnažnije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najdosljednije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ostvaruje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nastojanjima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pripadnika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Ozaljskoga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kruga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Frana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Krste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Frankopana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 Petra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Katarine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Zrinske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uz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podršku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jezikoslovca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Ivana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Belostenca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Njihov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standard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uvažava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tri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narječja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Belostenčev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Gazofilacij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dragocjena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škrinjica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to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blago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sačuvalo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Fizičko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pogubljenje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Petra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Zrinskog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Frana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Krste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Frankopana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političkom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jezičnome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pa se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takav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integracijski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pristup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svojevrsni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koiné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više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ponovio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Autor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pojma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formula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pjesnik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diplomat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liječnik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 Drago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Selca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Braču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1950.)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otvorenost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djelatna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teorijska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putokaz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novim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mogućnostima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obogaćivanjima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standardnoga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Prirodoslovna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liječnička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strana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kompleksne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osobnosti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predočit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će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formulu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molekulom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živodajne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vode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atoma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vodika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atom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kisika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Kao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biološko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biće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čovjek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ne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može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živjeti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bez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vode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društveno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bez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tvrdi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unikat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upravo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kovalenciji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snazi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nastaje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zajedništvu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elemenata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spoju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moćnijeg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kisika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ali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samome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sebi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nedostatnoga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dvaju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posve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vrijednih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vodika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66299704"/>
              </p:ext>
            </p:extLst>
          </p:nvPr>
        </p:nvGraphicFramePr>
        <p:xfrm>
          <a:off x="20844335" y="12364022"/>
          <a:ext cx="8832392" cy="6624294"/>
        </p:xfrm>
        <a:graphic>
          <a:graphicData uri="http://schemas.openxmlformats.org/presentationml/2006/ole">
            <p:oleObj spid="_x0000_s1052" name="Slide" r:id="rId4" imgW="4570524" imgH="3427508" progId="PowerPoint.Slide.12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21016730" y="9535469"/>
            <a:ext cx="8831098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čakavskog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poetskog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diskursa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koju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implicira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zavičajni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napitak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smutica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 (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krepki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napitak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od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kozjeg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mlijeka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crnog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vina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). S tom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metaforom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korespondira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zagrebački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kajkavizam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iz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komedije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Matijaš</a:t>
            </a:r>
            <a:r>
              <a:rPr lang="en-US" sz="26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grabancijaš</a:t>
            </a:r>
            <a:r>
              <a:rPr lang="en-US" sz="26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dijak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Tituša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Brezovačkog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slivova</a:t>
            </a:r>
            <a:r>
              <a:rPr lang="en-US" sz="26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juha</a:t>
            </a:r>
            <a:r>
              <a:rPr lang="en-US" sz="26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od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meda</a:t>
            </a:r>
            <a:r>
              <a:rPr lang="en-US" sz="26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mleka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svojevrsno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guštanje</a:t>
            </a:r>
            <a:r>
              <a:rPr lang="en-US" sz="26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jezičnim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delicijama</a:t>
            </a:r>
            <a:r>
              <a:rPr lang="en-US" sz="26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endParaRPr lang="en-US" sz="2600" dirty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17" name="Picture 16" descr="C:\Users\Braco\Desktop\POSTER ČA KAJ ŠTO\SMUTICA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469474" y="6762370"/>
            <a:ext cx="2839451" cy="2742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Rectangle 17"/>
          <p:cNvSpPr/>
          <p:nvPr/>
        </p:nvSpPr>
        <p:spPr>
          <a:xfrm>
            <a:off x="657137" y="20600315"/>
            <a:ext cx="14480469" cy="10515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hr-HR" sz="2800" b="1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 SU MIŠI BALALI MOLFRINU</a:t>
            </a:r>
            <a:endParaRPr lang="en-US" sz="2800" b="1" dirty="0"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Zbirka pjesama Drage Štambuka 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 su </a:t>
            </a:r>
            <a:r>
              <a:rPr lang="hr-HR" sz="2800" i="1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miši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balali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molfrinu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(pjesme kroz prizmu ča – kaj – što)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2017. podijeljena je na tri ciklusa: 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hr-HR" sz="2800" i="1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-kaj-što 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 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O, jeziku, rode, da ti pojem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Pjesme prvog ciklusa na selačkoj su </a:t>
            </a:r>
            <a:r>
              <a:rPr lang="hr-HR" sz="28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čakavici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posvećene domu, ženi kao arhetipu koji se prepoznaje u liku majke, </a:t>
            </a:r>
            <a:r>
              <a:rPr lang="hr-HR" sz="28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Beate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bure kao čiste žene kako je nazivaju na Braču, životinjama (kozi, tovaru, </a:t>
            </a:r>
            <a:r>
              <a:rPr lang="hr-HR" sz="28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gusinici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hr-HR" sz="28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mišima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), Bogu (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Betlehemska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). Radost i tuga nerazdvojne su družice </a:t>
            </a:r>
            <a:r>
              <a:rPr lang="hr-HR" sz="28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Štambukova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poja. U pjesmi 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 su </a:t>
            </a:r>
            <a:r>
              <a:rPr lang="hr-HR" sz="2800" i="1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miši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balali</a:t>
            </a:r>
            <a:r>
              <a:rPr lang="hr-HR" sz="2800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molfrinu</a:t>
            </a:r>
            <a:r>
              <a:rPr lang="hr-HR" sz="28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ljubavno je blaženstvo jednako rajskome i blisko je mediteranskom karnevalskom osjećaju koje unosi zbrku </a:t>
            </a:r>
            <a:r>
              <a:rPr lang="hr-HR" sz="28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 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ustaljeni poredak i priziva skrivena drevna značenja: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 su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balali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molfrinu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/  čuvale su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maške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trapule od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judih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/ u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staron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koćeti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vodili smo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jubav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/ kad su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balali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molfrinu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endParaRPr lang="en-US" sz="2800" dirty="0" smtClean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 drugom se ciklusu, uza svu okrenutost blistavim leksičkim i stilskim pričuvama triju sastavnica hrvatskog jezika, pjesnički iskaz koncentrira oko temeljne osi svoje poetike: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 mom gruđu /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mješte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srca / jedan otok / s bijelim glogom / a na glogu žedan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spuž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/ vabi romon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zaulud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Treći je ciklus posvećen hrvatskom jeziku koji se na </a:t>
            </a:r>
            <a:r>
              <a:rPr lang="hr-HR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štambukovski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način raznoliko razvodi semantički i stilski. I poput </a:t>
            </a:r>
            <a:r>
              <a:rPr lang="hr-HR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ouroborosa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zatvara krug vrativši se na početak. Upravo kako zapisuje u </a:t>
            </a:r>
            <a:r>
              <a:rPr lang="hr-HR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nazorovski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intoniranoj pjesmi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Do iza Božjih bezdana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Skutri svoje ime / jeziče Hrvata, / na obalu morsku / poda glatke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studi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 završava, poput Nazora u sonetu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 jezik: Pa, uzdignut nad zipkom i nad grobom, / da u tebi dišem i da živim s tobom / I onda kad me više biti neće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pohvalom riječi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koja </a:t>
            </a:r>
            <a:r>
              <a:rPr lang="hr-HR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nadživljuje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prolaznost: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Spomeni se mene, / svoga tužnog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raba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/ i kad ne bude me / u slovima hudim. 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Zbirka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 su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balali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molfrinu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jezični je manifest koji je oblikovan i rafiniran u Zlatnoj formuli hrvatskog jezika i ponovno umiješen u </a:t>
            </a:r>
            <a:r>
              <a:rPr lang="hr-HR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smutici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 zdrav(l)je hrvatskog jezika. O tome svjedoči završetak pjesme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 jezik, trpkost sapi: (…) Ja ne čistim svoj jezik; miješam ga, / bogatim sa čakavskim i kajkavskim / uvećavam pričuvnu mu razliku i trpkost sapi.</a:t>
            </a:r>
            <a:endParaRPr lang="en-US" sz="2800" dirty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6090033"/>
            <a:ext cx="30275213" cy="20318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5904029" y="20102777"/>
            <a:ext cx="13772698" cy="10690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Rad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Smutica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zdrav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(l)je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tumači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dijakronijsku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sinkronijsku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povezanost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triju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narječja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zagovara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formulu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teorijsku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djelatnu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aktivnost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stvaralaštvu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njezina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autora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književnika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diplomata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Drage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dijakronijskom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slijedu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poziva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djela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Ozaljskog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književnog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kruga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djela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Tituša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Brezovačkog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obimnije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analizira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Josipa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Šipuša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djelu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Temelji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žitne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trgovine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sinkronijskom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pregledu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rad se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osvrće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zbirku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pjesama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balali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molfrinu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svojevrsni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pjesnički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manifest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formule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interpretira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dvije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metafore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Formulu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prikazuju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molekulu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vode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mitsko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stablo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 tri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grane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1000"/>
              </a:spcAft>
            </a:pP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sudbonosno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vrijeme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treba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svjedočiti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pravu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naroda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samostalnost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upravo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Drago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osvijestio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osvijetlio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pravu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narav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vrlo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djelatno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Godine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1991.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osnovao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pjesničku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manifestaciju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Croatia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rediviva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Selcima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Braču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sudjeluju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pjesnici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štokavci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kajkavci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čakavci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već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29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godina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Aft>
                <a:spcPts val="1000"/>
              </a:spcAf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Vjera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riječ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pjesnika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theurga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jezikofila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snažna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njegovu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poetskom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govoru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traženju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identiteta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definiranju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naravi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formula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poput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reza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kanon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ne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mijenja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njezina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trodjelnost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nedjeljiva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poput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sakralnoga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trojstva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Kozmogonijski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pak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slijedi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kršćanska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vjerovanja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budući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početku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bijaše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Riječ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ali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mnoga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prethode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će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predočiti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slikom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mitskog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stabla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 tri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grane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nosi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svijet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narod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pojedinca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Na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stilističkoj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razini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ova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slika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alegorijskim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hiperboličnim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prikazom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barokna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gotovo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pre-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uzetna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no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šarmantna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istodobno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njezinim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uzvišenim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svečanim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tonom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korespondira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uzet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(n)om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sličicom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skromnog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bračkog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napitka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iz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svakodnevnog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tegobnog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života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smuticom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od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mlijeka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crnoga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vina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bliskog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dalekog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malog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velikog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stvarnog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mitološkog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upravo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začudnost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prepoznajemo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poetici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sredstvu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obraćamo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vidljivom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nevidljivom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svijetu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endParaRPr lang="en-US" sz="2800" dirty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60866" y="31147612"/>
            <a:ext cx="24671413" cy="5514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3200" b="1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TEMELY  </a:t>
            </a:r>
            <a:r>
              <a:rPr lang="hr-HR" sz="3200" b="1" i="1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X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ITNE TERGOVINE – POLAG – NARAVE Y DOGACSAJEV</a:t>
            </a:r>
            <a:r>
              <a:rPr lang="hr-HR" sz="3200" b="1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–</a:t>
            </a:r>
            <a:r>
              <a:rPr lang="hr-HR" sz="3200" b="1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b="1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RAZBORITO –</a:t>
            </a:r>
            <a:r>
              <a:rPr lang="hr-HR" sz="3200" b="1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3200" b="1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 – JOSEFF SIPUS – HORVATSANU KARLOVACSKOME. – VU ZAGREBU, 1976. </a:t>
            </a:r>
            <a:endParaRPr lang="en-US" sz="3200" b="1" dirty="0" smtClean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Svojevrsni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koiné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18.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provodi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posve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spontano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bez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programa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malo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znani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pisac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Josip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Šipuš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knjizi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Temelj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žitne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trgovine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(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Temely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xitne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tergovine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polag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narave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y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dogacsajev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razborito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Joseff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Sipus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Horvatsanu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Karlovacskome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– Vu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Zagrebu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1796.)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Predmet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našega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zanimanja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tema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žitna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trgovina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također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značajan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već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kojem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pronalazimo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mišanciju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svih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triju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narječja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Karlovčanin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Josip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Šipuš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svome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gradu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trgovačkom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središtu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povezanom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cestama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rijekama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ostalim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dijelovima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Hrvatske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razumio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–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ih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uvažavao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svome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pisanju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predgovoru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knjizi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zapisao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o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djela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(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Šipušev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stari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ne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prevodimo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već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navodimo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suvremenoj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grafiji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):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Kajti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naš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narod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pako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kako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gori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već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spomenuo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jesam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z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nikakvum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regulom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dokončano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još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nejmade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kakvog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Dialektuša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vsaki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pisanju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knig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deržati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bi se moral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odlučuje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pisati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onako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smatra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da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će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čestiti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čitaoc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razumijeti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nudeći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mu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uzorak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:…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dok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se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naš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slavni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jezik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pod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svoje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kniževne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regule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z-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jedinit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vsigdi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primit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uputit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nepostavi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Da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Šipuš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nije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samo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stručnjak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ekonomiju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već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znalac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posebnom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osjetljivošću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riječ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razvidno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u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njegovu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tumačenju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riječi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Ballanz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uz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koju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dodaje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latinsku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riječ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equilibrium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Njegovo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objašnjenje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pojma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glasi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: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Razumivam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onu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priliku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vagi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ili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kantaru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kad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u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zdelicama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dva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bremena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ležeća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jedno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drugog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nepritežidu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,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već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jezičac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čitavo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malim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višalom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zaklonit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stoji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tome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napominje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kako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mnogi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drugi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jezici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nemaju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rič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tome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pojmu</a:t>
            </a:r>
            <a:r>
              <a:rPr lang="en-US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spodobnu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.</a:t>
            </a:r>
            <a:r>
              <a:rPr lang="hr-HR" sz="2800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5400000">
            <a:off x="24828502" y="32185837"/>
            <a:ext cx="5886450" cy="3810000"/>
          </a:xfrm>
          <a:prstGeom prst="rect">
            <a:avLst/>
          </a:prstGeom>
          <a:ln>
            <a:solidFill>
              <a:srgbClr val="9900FF"/>
            </a:solidFill>
          </a:ln>
        </p:spPr>
      </p:pic>
      <p:sp>
        <p:nvSpPr>
          <p:cNvPr id="27" name="Rectangle 26"/>
          <p:cNvSpPr/>
          <p:nvPr/>
        </p:nvSpPr>
        <p:spPr>
          <a:xfrm>
            <a:off x="552949" y="37393590"/>
            <a:ext cx="29122778" cy="433965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</a:pPr>
            <a:endParaRPr lang="hr-HR" sz="2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1.Šipuš, Josip,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Temelj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žitne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trgovine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Temely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xitne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tergovine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polag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narave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dogacsajev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razborito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Joseff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Sipus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Horvatsanu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Karlovacskome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vu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Zagrebu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1796.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Pretisak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Matica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Hrvatska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ogranak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Karlovac, 1993.</a:t>
            </a: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Goleš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Glasnović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Biserka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(2015.)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Spomenek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Tituša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Brezovačkog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U: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Monografija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Osnovne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Tituša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Brezovačkog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Str. 157. – 159.</a:t>
            </a: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Goleš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Glasnović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Biserka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(2019.)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Duhovni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versovnik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U: Forum. Zagreb.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Hrvatska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akademija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znanosti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umjetnosti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Br. 10-12. Str. 1344. – 1350.</a:t>
            </a: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Štambuk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Drago, 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Theurgia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Školska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knjiga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</a:t>
            </a:r>
          </a:p>
          <a:p>
            <a:pPr algn="just"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Štambuk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Drago,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Kad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miši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balali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molfrinu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Naklada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Đuretić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2017.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Goleš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Glasnović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Biserka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(2020.).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Smutica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zdrav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(l)je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hrvatskog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jezika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U: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Republika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Zagreb.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hrvatskih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književnika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Br. 5-6,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godište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LXXVI. Str. 96. – 100.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Goleš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Glasnović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Biserka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(2020.).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Raznoličje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kao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istinsko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jedinstvo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svijeta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(D.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Štambuk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Theurgia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Školska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knjiga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Zagreb, 2017.).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Republika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Zagreb.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Društvo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hrvatskih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književnika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Br. 5-6.,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godište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LXXVI. Str. 100. – 105.</a:t>
            </a:r>
          </a:p>
          <a:p>
            <a:pPr>
              <a:lnSpc>
                <a:spcPct val="115000"/>
              </a:lnSpc>
            </a:pP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Marasović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Tomislav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Dalmata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praeromanica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Ranosrednjovjekovno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graditeljstvo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Dalmaciji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rasprava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Književni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krug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Split, Mu</a:t>
            </a:r>
            <a:r>
              <a:rPr lang="hr-HR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</a:t>
            </a:r>
            <a:r>
              <a:rPr lang="en-US" sz="240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ej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hrvatskih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arheoloških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spomenika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Arhitektonski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fakultet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Sveučilišta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 </a:t>
            </a:r>
            <a:r>
              <a:rPr lang="en-US" sz="24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Zagrebu</a:t>
            </a:r>
            <a:r>
              <a:rPr lang="en-US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Slit-Zagreb 2008.</a:t>
            </a:r>
            <a:endParaRPr lang="en-US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8" name="Picture 2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5400000">
            <a:off x="4979377" y="15668475"/>
            <a:ext cx="5357863" cy="4057059"/>
          </a:xfrm>
          <a:prstGeom prst="rect">
            <a:avLst/>
          </a:prstGeom>
          <a:ln>
            <a:solidFill>
              <a:srgbClr val="7030A0"/>
            </a:solidFill>
          </a:ln>
        </p:spPr>
      </p:pic>
      <p:sp>
        <p:nvSpPr>
          <p:cNvPr id="29" name="TextBox 28"/>
          <p:cNvSpPr txBox="1"/>
          <p:nvPr/>
        </p:nvSpPr>
        <p:spPr>
          <a:xfrm>
            <a:off x="553949" y="37034062"/>
            <a:ext cx="2893741" cy="65864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sz="3200" b="1" dirty="0" smtClean="0">
                <a:effectLst/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LITERATURA</a:t>
            </a:r>
          </a:p>
        </p:txBody>
      </p:sp>
      <p:sp>
        <p:nvSpPr>
          <p:cNvPr id="30" name="Rounded Rectangle 29"/>
          <p:cNvSpPr/>
          <p:nvPr/>
        </p:nvSpPr>
        <p:spPr>
          <a:xfrm>
            <a:off x="21382478" y="12422345"/>
            <a:ext cx="8465350" cy="5970533"/>
          </a:xfrm>
          <a:prstGeom prst="round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1087770" y="6799338"/>
            <a:ext cx="4810397" cy="2713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en-US" sz="3200" b="1" i="1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SMUTICA</a:t>
            </a:r>
            <a:endParaRPr lang="hr-HR" sz="3200" dirty="0"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  <a:p>
            <a:pPr algn="just">
              <a:spcAft>
                <a:spcPts val="1000"/>
              </a:spcAft>
            </a:pPr>
            <a:r>
              <a:rPr lang="en-US" sz="2600" dirty="0" err="1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Štambukov</a:t>
            </a:r>
            <a:r>
              <a:rPr lang="en-US" sz="26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rad </a:t>
            </a:r>
            <a:r>
              <a:rPr lang="en-US" sz="26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na</a:t>
            </a:r>
            <a:r>
              <a:rPr lang="en-US" sz="26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promoviranju</a:t>
            </a:r>
            <a:r>
              <a:rPr lang="hr-HR" sz="26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Zlatne</a:t>
            </a:r>
            <a:r>
              <a:rPr lang="hr-HR" sz="26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formule</a:t>
            </a:r>
            <a:r>
              <a:rPr lang="en-US" sz="26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neodvojiv</a:t>
            </a:r>
            <a:r>
              <a:rPr lang="en-US" sz="26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je </a:t>
            </a:r>
            <a:r>
              <a:rPr lang="en-US" sz="26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od </a:t>
            </a:r>
            <a:r>
              <a:rPr lang="en-US" sz="26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njegova</a:t>
            </a:r>
            <a:r>
              <a:rPr lang="en-US" sz="26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pjesničkog</a:t>
            </a:r>
            <a:r>
              <a:rPr lang="hr-HR" sz="26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stvaralaštva. Stoga ga predstavljamo jednim od </a:t>
            </a:r>
            <a:r>
              <a:rPr lang="en-US" sz="26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neobičnih</a:t>
            </a:r>
            <a:r>
              <a:rPr lang="en-US" sz="26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en-US" sz="2600" dirty="0" err="1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metafora</a:t>
            </a:r>
            <a:r>
              <a:rPr lang="en-US" sz="2600" dirty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 </a:t>
            </a:r>
            <a:r>
              <a:rPr lang="hr-HR" sz="2600" dirty="0" smtClean="0">
                <a:latin typeface="Times New Roman" panose="02020603050405020304" pitchFamily="18" charset="0"/>
                <a:ea typeface="Ebrima" panose="02000000000000000000" pitchFamily="2" charset="0"/>
                <a:cs typeface="Times New Roman" panose="02020603050405020304" pitchFamily="18" charset="0"/>
              </a:rPr>
              <a:t>iz njegova</a:t>
            </a:r>
            <a:endParaRPr lang="hr-HR" sz="2600" dirty="0">
              <a:latin typeface="Times New Roman" panose="02020603050405020304" pitchFamily="18" charset="0"/>
              <a:ea typeface="Ebrima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29778" y="15005696"/>
            <a:ext cx="4057059" cy="5357863"/>
          </a:xfrm>
          <a:prstGeom prst="rect">
            <a:avLst/>
          </a:prstGeom>
          <a:noFill/>
          <a:ln w="44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TextBox 5"/>
          <p:cNvSpPr txBox="1"/>
          <p:nvPr/>
        </p:nvSpPr>
        <p:spPr>
          <a:xfrm>
            <a:off x="710172" y="19566532"/>
            <a:ext cx="392915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Dio </a:t>
            </a:r>
            <a:r>
              <a:rPr lang="hr-H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stipesa</a:t>
            </a: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 oltara sv. Spasa u Cetini (9. st.)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15697773" y="19834654"/>
            <a:ext cx="14303028" cy="10958229"/>
          </a:xfrm>
          <a:prstGeom prst="roundRect">
            <a:avLst>
              <a:gd name="adj" fmla="val 6807"/>
            </a:avLst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344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</TotalTime>
  <Words>1852</Words>
  <Application>Microsoft Office PowerPoint</Application>
  <PresentationFormat>Custom</PresentationFormat>
  <Paragraphs>31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Slide</vt:lpstr>
      <vt:lpstr>Računalno jezikoslovlje i Zlatna formula hrvatskoga jezika Osijek, 25. i 26. rujna 2020.     Smutica za zdrav(l)je hrvatskog jezika (u povodu uvrštavanja Zlatne formule hrvatskog jezika ča – kaj – što na Popis nacionalne nematerijalne baštine)   Biserka Goleš Glasnović Osnovna škola Tituša Brezovačkog, Zagreb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Računalno jezikoslovlje i Zlatna formula hrvatskoga jezika Osijek, 25. i 2. rujna 2020.     Smutica za zdrav(l)je hrvatskog jezika (u povodu uvrštavanja Zlatne formule hrvatskog jezika ča – kaj – što na Popis nacionalne nematerijalne baštine)   Biserka Goleš Glasnović Osnovna škola Tituša Brezovačkog, Zagreb</dc:title>
  <dc:creator>MKV19</dc:creator>
  <cp:lastModifiedBy>Braco</cp:lastModifiedBy>
  <cp:revision>24</cp:revision>
  <cp:lastPrinted>2020-09-21T13:03:38Z</cp:lastPrinted>
  <dcterms:created xsi:type="dcterms:W3CDTF">2020-09-20T17:27:45Z</dcterms:created>
  <dcterms:modified xsi:type="dcterms:W3CDTF">2020-09-22T07:19:10Z</dcterms:modified>
</cp:coreProperties>
</file>