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310" r:id="rId3"/>
    <p:sldId id="303" r:id="rId4"/>
    <p:sldId id="258" r:id="rId5"/>
    <p:sldId id="260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288" r:id="rId21"/>
    <p:sldId id="304" r:id="rId22"/>
    <p:sldId id="261" r:id="rId23"/>
    <p:sldId id="305" r:id="rId24"/>
    <p:sldId id="306" r:id="rId25"/>
    <p:sldId id="308" r:id="rId26"/>
    <p:sldId id="307" r:id="rId27"/>
    <p:sldId id="262" r:id="rId28"/>
    <p:sldId id="263" r:id="rId29"/>
    <p:sldId id="264" r:id="rId30"/>
    <p:sldId id="312" r:id="rId31"/>
    <p:sldId id="313" r:id="rId32"/>
    <p:sldId id="281" r:id="rId33"/>
    <p:sldId id="311" r:id="rId34"/>
    <p:sldId id="314" r:id="rId3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1" autoAdjust="0"/>
    <p:restoredTop sz="86455" autoAdjust="0"/>
  </p:normalViewPr>
  <p:slideViewPr>
    <p:cSldViewPr snapToGrid="0">
      <p:cViewPr varScale="1">
        <p:scale>
          <a:sx n="61" d="100"/>
          <a:sy n="61" d="100"/>
        </p:scale>
        <p:origin x="7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7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607F0-BBB4-4C9B-A87A-76CEC66A84EA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CFA0C-4141-4FC8-B15A-84F0843F12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629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FA0C-4141-4FC8-B15A-84F0843F1262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587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FA0C-4141-4FC8-B15A-84F0843F1262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096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FA0C-4141-4FC8-B15A-84F0843F1262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959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740F35-99BD-40B7-9C0A-374EE960B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F92738-E45E-47A9-99C6-3D117B48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3A4C7F2-1922-4E05-9A33-4B5CC9A0B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096A6BD-DFA4-4726-B182-9B63574B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767E52F-6E85-4660-AD62-768663C0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10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D513CD-A21E-4124-B175-52E2A874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6A801D-1980-4B49-A789-5EFA6506E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FAF6D9B-D1C2-4A81-86A4-2A47F0EB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DC19A0F-3F10-4CE9-A815-73C67BA1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F27487-C12D-4BB0-B679-2316EFB1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89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143EC3F-2690-43CE-A3EA-07E619DFB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3A7BA4F-8E29-4FE2-9A99-CC4A7144B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AF5C79-52DD-449B-9CEB-A03B3F13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8FCF38-485E-4632-8524-664B083A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2785592-6A24-4B55-A339-7D3DD984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712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375D55-6ECC-4754-BEAD-2B22D938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C71828-6918-447D-9FFE-3BF9C4719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068E5BC-4948-4038-B84B-E70AF6B7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5FDFC1D-3BF8-482D-A110-46CBE893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E8CE36B-2B88-47DA-A4EC-5A90828B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093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F3FB13-E8FE-41FA-850D-DE713CC2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AA9250D-706E-49BA-9125-18822343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6DEAFF-4BF3-40DE-B3AA-4A1AC530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8C688D-F4A7-4F0F-8283-209373E2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64B97BC-4052-4EB5-B868-BF55B7DD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50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E6881-1550-418E-8A89-D2551BC3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6B53D3-1288-4FC0-9265-32C6F34C7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1FFCF17-5F75-4F4A-A923-4C10EBCD3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9E677DD-B1C2-46A6-AAB7-ABB7432E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6A3AD9B-732A-45AC-AF4D-4FB55F52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C1BC064-7551-44C2-87E8-D318F27A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968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7FF1D8-3427-4688-9E0B-3034793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6233141-F1FB-433B-B4F7-C2B9095C8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EA93B3E-473F-416B-A81A-5BA935C2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75B530E-0681-4EA2-8CF8-0B1875C11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7989C0C-3141-4957-99D5-EEAA84439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62B0EFB-0769-4995-8DE3-30546EE6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AA9D6AF-0F67-44CC-BAEE-7060CAA9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1D01610-FD00-4B20-921A-AEBF0229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59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C7FD2D-5F39-4E77-9F7F-58FB11D3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E3D78EB-2E05-4632-B8AE-46C0952F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0569987-3880-48C7-B666-B2EAB229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C24AF0A-3ED3-435C-AB95-EA3AC597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508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6E28CEA-BB94-4E9F-B250-0FD46E84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0A61A01-ABC1-4FD1-B8AF-746C4603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9849EF5-CA7A-4776-9A9E-CD4B9A92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230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532AB6-92CB-4C3E-A692-E3FB3B76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2BCFA1-710D-46CF-81D3-9CDEDDB71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456B6B6-7F97-4D92-979F-FA7FC1CEA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E4D12DA-5935-4F87-A9A1-8E0A68F0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E8FC5FE-0C87-479C-8DF9-0011E908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CE8A561-6B47-4E05-9FFC-65DF8C62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28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73123E-1AAF-41A3-96B6-E10954FF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1C2E79F-6702-40C7-B84D-5CD077035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3F31C7F-5BDF-44B6-8735-E94AD7DF8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2D27FC0-2A06-4B86-8BA9-A6A6F189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A3622A8-BC0E-43CF-A6E6-E77116A0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BCA77BE-E58B-40FB-BF60-406A686A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149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45A9F18-B440-445D-9E8D-D576A87B6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9880E3-740E-4510-A1A0-AC43D293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BE742C0-85B8-4C8A-9D33-868B5F163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260BD-7119-4E6C-B665-DDD37830EC65}" type="datetimeFigureOut">
              <a:rPr lang="hr-HR" smtClean="0"/>
              <a:t>13.9.2020.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F8475D-46E9-44AA-9C22-3CDF50CFA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A7654F-3A93-4160-A6AA-B3CAE3DC1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D609A-FC6B-4544-8E70-040F7528D3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36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19ED35-E05C-434B-9F42-379BDB06E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hr-H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hr-H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hr-H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2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PRIJEDLOG NOVIH PRAVACA ISTRAŽIVANJA LEKSIKA MJESNIH GOVORA KAJKAVSKOG NARJEČJA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r-HR" dirty="0">
              <a:highlight>
                <a:srgbClr val="FFFF00"/>
              </a:highlight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54615E3-8275-4B1C-BDB7-8D496AC5D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prof. dr. sc. Đuro Blažeka</a:t>
            </a:r>
          </a:p>
        </p:txBody>
      </p:sp>
      <p:pic>
        <p:nvPicPr>
          <p:cNvPr id="9" name="Audiozapis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2"/>
    </mc:Choice>
    <mc:Fallback xmlns="">
      <p:transition spd="slow" advTm="2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1121A8-0EB3-4F5C-ACF0-AE031F57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34DBDD-6E33-42DF-9E87-E514274D1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’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asvat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uživati u prirodi, u slobodnom vremenu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Đ'asj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v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hl’d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Pj'aọ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'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imajọ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(D.DUB.)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h’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ọsnļ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pš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 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piće koje se sastoji od 2 trećine vode i jedne trećine vina.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Sp'ij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s h'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osọnļ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pša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z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m'enom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 (ČUK.)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96"/>
    </mc:Choice>
    <mc:Fallback xmlns="">
      <p:transition spd="slow" advTm="9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93AE1-9FD6-4819-B7F4-7DAC71E6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9A494D-4407-4142-B47D-8D73700EF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lv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1.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loviti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2.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dirati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nešto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lòviti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loviti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gspd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in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svećenik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gospòdin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uglađen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pristojan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čovjek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ȩ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izaći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tekući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stèći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vlastitim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radom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privrijediti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trĩe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trnci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tnje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zb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im.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od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trn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udsk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tuđ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stran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ljȕdskī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ono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svojstveno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ljudima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xerj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v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1.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zahvaćen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hrđom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2.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tamnosmeđ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hđav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zahvaćen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hrđom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64"/>
    </mc:Choice>
    <mc:Fallback xmlns="">
      <p:transition spd="slow" advTm="16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91ECF0-9897-4EA8-A172-DEACE860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1EA57E-029F-439F-A81C-06A01B06A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astav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prekriven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korama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od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sasušene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krvi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rani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zarasta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prljav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iat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vikati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oštrim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visokim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piskutavim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glasom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vikati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v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crijevo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želudac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";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trljati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razbijati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8"/>
    </mc:Choice>
    <mc:Fallback xmlns="">
      <p:transition spd="slow" advTm="4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E71E98-3B96-4212-9DB2-AB0E2043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5C5872-8817-49BB-BC53-D595700A7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ucat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njem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putzen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1.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kršiti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lomiti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se" 2.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gađati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iz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vatrenog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oružja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3.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udarati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loptom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čistiti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„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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mađ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baba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lutka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")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1.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stara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žena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2.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očeva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ili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materina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majka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lutka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„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ȩzer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mađ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ezer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prirodna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ili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umjetna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udolina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kopnu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u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kojoj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voda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stajaćica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bez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veze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morem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tisuća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".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6"/>
    </mc:Choice>
    <mc:Fallback xmlns="">
      <p:transition spd="slow" advTm="4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2F4219-4C3F-4342-920A-720E4E1B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7BE48D-7CD3-42CA-B824-A88DC20E5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nkvž‘itr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član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inkvizicijskog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suda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policijski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istražitelj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p‘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str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protestantski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župnik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čuvar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vinograda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42"/>
    </mc:Choice>
    <mc:Fallback xmlns="">
      <p:transition spd="slow" advTm="3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3785BE-7EC8-40E3-B00F-1727979F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F6A195-F150-4E32-9257-B0773FE2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ran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at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granata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grànāt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mineral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tamnocrvene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boje„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užna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užina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jȕžina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jugovina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er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ika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vrsta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korova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pèrika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umjetna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kosa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ua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ujak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vȕča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vučenje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tegljenje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„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ja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ograda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grája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izmiješani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glasovi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povici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veće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skupine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ljudi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odr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mudar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mȍdar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boje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vedrog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neba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kl'opka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klupko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klȍpka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stupica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zamka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ọš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t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hlepjeti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za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nečim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vòštiti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premazivati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voskom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65"/>
    </mc:Choice>
    <mc:Fallback xmlns="">
      <p:transition spd="slow" advTm="9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0AA925-C40B-478A-8434-4C42386B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5D5357-89DF-413A-9204-07C7A1FCB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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mca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hipokoristik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od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mama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nesvjestica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obamrlost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„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ȩ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vlastitim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radom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privrijediti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izaći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tekući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ọštat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1.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trgovačku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cijenu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2.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troškove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štetu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loše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posljedice"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probati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8"/>
    </mc:Choice>
    <mc:Fallback xmlns="">
      <p:transition spd="slow" advTm="4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4838B-3CF0-4104-B61D-B362EE24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84A8F8-5F5D-4697-8225-CB6ECDB21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rev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idet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propustiti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zbog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nedovoljne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pažnje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uvidjeti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pj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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nka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zabava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kojoj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opija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žena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opija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 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utkat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lijepiti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posebnim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ljepilom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dobivenim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od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životinja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već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piti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iz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boce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pej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.)"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2"/>
    </mc:Choice>
    <mc:Fallback xmlns="">
      <p:transition spd="slow" advTm="5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DBD761-2718-4002-9949-6A881067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E13121-E7A6-42BB-B730-EB6CA2E49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n'ft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"zakovica" 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Niete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),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p'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nzln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"veći soboslikarski kist" 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Pinsel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),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šp’aftln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"mala lopatica za struganje žbuke" (</a:t>
            </a:r>
            <a:r>
              <a:rPr lang="de-DE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Spachtel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),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š'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lat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"postavljati oplatu od dasaka" 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schalen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</a:p>
          <a:p>
            <a:pPr marL="0" indent="0">
              <a:buNone/>
            </a:pP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f'a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k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fattyú</a:t>
            </a:r>
            <a:r>
              <a:rPr lang="hr-HR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"vanbračno dijete")</a:t>
            </a:r>
          </a:p>
          <a:p>
            <a:pPr marL="0" indent="0">
              <a:buNone/>
            </a:pP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b'ętek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bet'ęžen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betežn'ica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betežn'ik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betež'uvatį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zbet'ęžatį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beteg</a:t>
            </a:r>
            <a:r>
              <a:rPr lang="hr-HR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"bolest")</a:t>
            </a: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94"/>
    </mc:Choice>
    <mc:Fallback xmlns="">
      <p:transition spd="slow" advTm="12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A33464-2BE4-4B03-B5AB-A71AE8BB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B46F72-46BE-467A-8D78-676D574D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kan's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kanász</a:t>
            </a:r>
            <a:r>
              <a:rPr lang="hr-HR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"svinjar"),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’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ig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csiga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"kotur na zdencu")</a:t>
            </a:r>
          </a:p>
          <a:p>
            <a:pPr marL="0" indent="0">
              <a:buNone/>
            </a:pP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v'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ncerlįn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"sluga u vinogradu" 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Winzer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),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f‘u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 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"crta u igri bacanja kamenom" (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Kam'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na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m'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raš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x'itįtį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f’uča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 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futsch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interj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"propalo, ode")</a:t>
            </a:r>
          </a:p>
          <a:p>
            <a:pPr marL="0" indent="0">
              <a:buNone/>
            </a:pP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Zabilježen je i frazem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b'itį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zv'um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f'uča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"biti izvan događaja".</a:t>
            </a:r>
          </a:p>
          <a:p>
            <a:pPr marL="0" indent="0">
              <a:buNone/>
            </a:pP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ik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uzvik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u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zna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enju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natrag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zurick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);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c'intųr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cintorom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"groblje",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f’orgof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forgó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 "vir",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k’orčulja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korcsolya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klizaljka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</a:p>
          <a:p>
            <a:pPr marL="0" indent="0">
              <a:buNone/>
            </a:pP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št'omfa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"čarapa"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Stumph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), </a:t>
            </a:r>
            <a:r>
              <a:rPr lang="hr-HR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br'Шnzatį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"kočiti" (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bremsen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x'ajcer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x'ajcar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ložač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Heizer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1"/>
    </mc:Choice>
    <mc:Fallback xmlns="">
      <p:transition spd="slow" advTm="12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4C0C4C-C6AF-41CF-BA68-6AA73C72F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157" y="249405"/>
            <a:ext cx="10547494" cy="4351337"/>
          </a:xfrm>
        </p:spPr>
        <p:txBody>
          <a:bodyPr>
            <a:normAutofit/>
          </a:bodyPr>
          <a:lstStyle/>
          <a:p>
            <a:r>
              <a:rPr lang="de-DE" dirty="0" err="1"/>
              <a:t>Metodologija</a:t>
            </a:r>
            <a:r>
              <a:rPr lang="de-DE" dirty="0"/>
              <a:t> </a:t>
            </a:r>
            <a:r>
              <a:rPr lang="de-DE" dirty="0" err="1"/>
              <a:t>izrade</a:t>
            </a:r>
            <a:r>
              <a:rPr lang="de-DE" dirty="0"/>
              <a:t> </a:t>
            </a:r>
            <a:r>
              <a:rPr lang="de-DE" dirty="0" err="1"/>
              <a:t>razlikovnih</a:t>
            </a:r>
            <a:r>
              <a:rPr lang="de-DE" dirty="0"/>
              <a:t> </a:t>
            </a:r>
            <a:r>
              <a:rPr lang="de-DE" dirty="0" err="1"/>
              <a:t>rječnika</a:t>
            </a:r>
            <a:r>
              <a:rPr lang="de-DE" dirty="0"/>
              <a:t> </a:t>
            </a:r>
            <a:r>
              <a:rPr lang="de-DE" dirty="0" err="1"/>
              <a:t>između</a:t>
            </a:r>
            <a:r>
              <a:rPr lang="de-DE" dirty="0"/>
              <a:t> </a:t>
            </a:r>
            <a:r>
              <a:rPr lang="de-DE" dirty="0" err="1"/>
              <a:t>bliskih</a:t>
            </a:r>
            <a:r>
              <a:rPr lang="de-DE" dirty="0"/>
              <a:t> </a:t>
            </a:r>
            <a:r>
              <a:rPr lang="de-DE" dirty="0" err="1"/>
              <a:t>mjesnih</a:t>
            </a:r>
            <a:r>
              <a:rPr lang="de-DE" dirty="0"/>
              <a:t> </a:t>
            </a:r>
            <a:r>
              <a:rPr lang="de-DE" dirty="0" err="1"/>
              <a:t>govora</a:t>
            </a:r>
            <a:endParaRPr lang="hr-HR" dirty="0"/>
          </a:p>
          <a:p>
            <a:r>
              <a:rPr lang="hr-HR" dirty="0"/>
              <a:t>I</a:t>
            </a:r>
            <a:r>
              <a:rPr lang="de-DE" dirty="0" err="1"/>
              <a:t>straživanj</a:t>
            </a:r>
            <a:r>
              <a:rPr lang="hr-HR" dirty="0"/>
              <a:t>a </a:t>
            </a:r>
            <a:r>
              <a:rPr lang="de-DE" dirty="0" err="1"/>
              <a:t>pseudoanalogonimije</a:t>
            </a:r>
            <a:endParaRPr lang="hr-HR" dirty="0"/>
          </a:p>
          <a:p>
            <a:r>
              <a:rPr lang="hr-HR" dirty="0"/>
              <a:t>S</a:t>
            </a:r>
            <a:r>
              <a:rPr lang="de-DE" dirty="0" err="1"/>
              <a:t>uvremen</a:t>
            </a:r>
            <a:r>
              <a:rPr lang="hr-HR" dirty="0"/>
              <a:t>e</a:t>
            </a:r>
            <a:r>
              <a:rPr lang="de-DE" dirty="0"/>
              <a:t> </a:t>
            </a:r>
            <a:r>
              <a:rPr lang="de-DE" dirty="0" err="1"/>
              <a:t>semantičk</a:t>
            </a:r>
            <a:r>
              <a:rPr lang="hr-HR" dirty="0"/>
              <a:t>e</a:t>
            </a:r>
            <a:r>
              <a:rPr lang="de-DE" dirty="0"/>
              <a:t> </a:t>
            </a:r>
            <a:r>
              <a:rPr lang="de-DE" dirty="0" err="1"/>
              <a:t>adaptacij</a:t>
            </a:r>
            <a:r>
              <a:rPr lang="hr-HR" dirty="0"/>
              <a:t>e</a:t>
            </a:r>
            <a:r>
              <a:rPr lang="de-DE" dirty="0"/>
              <a:t> </a:t>
            </a:r>
            <a:r>
              <a:rPr lang="de-DE" dirty="0" err="1"/>
              <a:t>arhaičnog</a:t>
            </a:r>
            <a:r>
              <a:rPr lang="de-DE" dirty="0"/>
              <a:t> </a:t>
            </a:r>
            <a:r>
              <a:rPr lang="de-DE" dirty="0" err="1"/>
              <a:t>kajkavskog</a:t>
            </a:r>
            <a:r>
              <a:rPr lang="de-DE" dirty="0"/>
              <a:t> </a:t>
            </a:r>
            <a:r>
              <a:rPr lang="de-DE" dirty="0" err="1"/>
              <a:t>leksika</a:t>
            </a:r>
            <a:r>
              <a:rPr lang="de-DE" dirty="0"/>
              <a:t> na </a:t>
            </a:r>
            <a:r>
              <a:rPr lang="de-DE" dirty="0" err="1"/>
              <a:t>primjeru</a:t>
            </a:r>
            <a:r>
              <a:rPr lang="de-DE" dirty="0"/>
              <a:t> </a:t>
            </a:r>
            <a:r>
              <a:rPr lang="de-DE" dirty="0" err="1"/>
              <a:t>hungarizama</a:t>
            </a:r>
            <a:r>
              <a:rPr lang="de-DE" dirty="0"/>
              <a:t> i </a:t>
            </a:r>
            <a:r>
              <a:rPr lang="de-DE" dirty="0" err="1"/>
              <a:t>germanizama</a:t>
            </a:r>
            <a:endParaRPr lang="hr-HR" dirty="0"/>
          </a:p>
          <a:p>
            <a:r>
              <a:rPr lang="de-DE" dirty="0" err="1"/>
              <a:t>Prijedlog</a:t>
            </a:r>
            <a:r>
              <a:rPr lang="de-DE" dirty="0"/>
              <a:t> </a:t>
            </a:r>
            <a:r>
              <a:rPr lang="de-DE" dirty="0" err="1"/>
              <a:t>nove</a:t>
            </a:r>
            <a:r>
              <a:rPr lang="de-DE" dirty="0"/>
              <a:t> </a:t>
            </a:r>
            <a:r>
              <a:rPr lang="de-DE" dirty="0" err="1"/>
              <a:t>koncepcije</a:t>
            </a:r>
            <a:r>
              <a:rPr lang="de-DE" dirty="0"/>
              <a:t> </a:t>
            </a:r>
            <a:r>
              <a:rPr lang="de-DE" dirty="0" err="1"/>
              <a:t>rečeničnih</a:t>
            </a:r>
            <a:r>
              <a:rPr lang="de-DE" dirty="0"/>
              <a:t> </a:t>
            </a:r>
            <a:r>
              <a:rPr lang="de-DE" dirty="0" err="1"/>
              <a:t>potvrda</a:t>
            </a:r>
            <a:r>
              <a:rPr lang="de-DE" dirty="0"/>
              <a:t> u </a:t>
            </a:r>
            <a:r>
              <a:rPr lang="de-DE" dirty="0" err="1"/>
              <a:t>dijalektalnim</a:t>
            </a:r>
            <a:r>
              <a:rPr lang="de-DE" dirty="0"/>
              <a:t> </a:t>
            </a:r>
            <a:r>
              <a:rPr lang="de-DE" dirty="0" err="1"/>
              <a:t>rječnicima</a:t>
            </a:r>
            <a:endParaRPr lang="hr-HR" dirty="0"/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7282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9"/>
    </mc:Choice>
    <mc:Fallback xmlns="">
      <p:transition spd="slow" advTm="2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58F735-6FAE-4192-BA6D-89F269E8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6195C9-72E4-42D1-9DB5-826FBDDF1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>
              <a:buAutoNum type="alphaLcParenR"/>
            </a:pPr>
            <a:r>
              <a:rPr lang="de-DE" sz="40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derogacija</a:t>
            </a:r>
            <a:r>
              <a:rPr lang="de-DE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sa</a:t>
            </a:r>
            <a:r>
              <a:rPr lang="de-DE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suženjem</a:t>
            </a:r>
            <a:r>
              <a:rPr lang="de-DE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endParaRPr lang="hr-HR" sz="4000" dirty="0">
              <a:effectLst/>
              <a:latin typeface="Blazeka Times New R" panose="02020600050405020304" pitchFamily="18" charset="0"/>
              <a:ea typeface="Times New Roman" panose="02020603050405020304" pitchFamily="18" charset="0"/>
            </a:endParaRPr>
          </a:p>
          <a:p>
            <a:r>
              <a:rPr lang="de-DE" sz="4000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Gesch</a:t>
            </a:r>
            <a:r>
              <a:rPr lang="hr-HR" sz="4000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ä</a:t>
            </a:r>
            <a:r>
              <a:rPr lang="de-DE" sz="4000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</a:t>
            </a:r>
            <a:r>
              <a:rPr lang="hr-HR" sz="4000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</a:t>
            </a:r>
            <a:r>
              <a:rPr lang="hr-HR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"trgovina": 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š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ftat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, š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ftar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š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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ftarka</a:t>
            </a:r>
            <a:r>
              <a:rPr lang="hr-HR" sz="4000" b="1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 t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ob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 n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 m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'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 p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osla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ak</a:t>
            </a:r>
            <a:r>
              <a:rPr lang="de-DE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'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š'</a:t>
            </a:r>
            <a:r>
              <a:rPr lang="de-DE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fta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Nitko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ne</a:t>
            </a:r>
            <a:r>
              <a:rPr lang="hr-HR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ć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 s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tobom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imati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posla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ako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nema</a:t>
            </a:r>
            <a:r>
              <a:rPr lang="de-DE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sz="4000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korist</a:t>
            </a:r>
            <a:r>
              <a:rPr lang="hr-HR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." </a:t>
            </a:r>
          </a:p>
          <a:p>
            <a:pPr marL="0" indent="0">
              <a:buNone/>
            </a:pPr>
            <a:r>
              <a:rPr lang="hr-HR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S'am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gled'i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k'ak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b š'</a:t>
            </a:r>
            <a:r>
              <a:rPr lang="hr-HR" sz="4000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ftal</a:t>
            </a:r>
            <a:r>
              <a:rPr lang="hr-HR" sz="4000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sz="4000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"Samo gleda kako bi stekao materijalnu korist." </a:t>
            </a:r>
            <a:endParaRPr lang="hr-HR" sz="4000" dirty="0"/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4000" i="1" dirty="0">
              <a:latin typeface="Blazeka Times New R" panose="02020600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-Imenica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b'ota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</a:t>
            </a:r>
            <a:r>
              <a:rPr lang="hr-HR" sz="4000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bot</a:t>
            </a:r>
            <a:r>
              <a:rPr lang="hr-HR" sz="4000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"štap, batina") kod starijih ispitanika znači "svaki duži okrugli komad drveta, bez obzira je li obrađen ili slučajno nađen u prirodi".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Kod mlađih ispitanika taj je </a:t>
            </a:r>
            <a:r>
              <a:rPr lang="hr-HR" sz="40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hungarizam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suzio značenje na "duži okrugli neobrađeni komad drveta slučajno nađen u prirodi". Za obrađeni duži okrugli komad drveta upotrebljava se imenica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št'ap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Stariji bi rekli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X'мda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z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b'otљm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"Hoda sa štapom."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; Z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b'otљm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na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r'it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dљb'iš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!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"Batinom ćeš dobiti po stražnjici!"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 mlađi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X'oda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št'apљm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; S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št'apљm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te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pљ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r'itį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40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nalj’up</a:t>
            </a:r>
            <a:r>
              <a:rPr lang="hr-HR" sz="4000" i="1" dirty="0" err="1">
                <a:latin typeface="Blazeka Times New R" panose="02020600050405020304" pitchFamily="18" charset="0"/>
                <a:ea typeface="Times New Roman" panose="02020603050405020304" pitchFamily="18" charset="0"/>
              </a:rPr>
              <a:t>ljem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!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Imenicu </a:t>
            </a:r>
            <a:r>
              <a:rPr lang="hr-HR" sz="40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batina </a:t>
            </a:r>
            <a:r>
              <a:rPr lang="hr-HR" sz="40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ispitanici ne koriste.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65"/>
    </mc:Choice>
    <mc:Fallback xmlns="">
      <p:transition spd="slow" advTm="140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0A1A04-8F98-4CAC-B19C-1E859926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4E858E-1CF8-408B-8903-0340111CA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b)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derogacija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proširenjem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značenja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de-DE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Jungfrau</a:t>
            </a:r>
            <a:r>
              <a:rPr lang="hr-HR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("djevica")  : 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unfer</a:t>
            </a:r>
            <a:r>
              <a:rPr lang="hr-HR" b="1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"djevac" (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ọn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t je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dų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kr'aja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žv'ota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b'il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j'unfer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"On je do kraja života bio djevac.")  " djevičnjak" "himen" (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Sk'inųl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j je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j'unfera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"Oduzeo joj je nevinost." </a:t>
            </a:r>
          </a:p>
          <a:p>
            <a:pPr marL="0" indent="0">
              <a:buNone/>
            </a:pP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gol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dobiven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kroz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noge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„: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G'olman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je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d'obl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j'unfera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;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Nap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'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ļal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m je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j'unfera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"Dao mu je gol kroz noge."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7"/>
    </mc:Choice>
    <mc:Fallback xmlns="">
      <p:transition spd="slow" advTm="4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299540-C545-4134-8B22-AB7B201B7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1D9D6D-D4C5-49D6-81A9-7545D9B84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c)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derogacija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bez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suženja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proširenja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Isus Krist se u mađarskom obliku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J'ęzљš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</a:t>
            </a:r>
            <a:r>
              <a:rPr lang="hr-HR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Jézus</a:t>
            </a:r>
            <a:r>
              <a:rPr lang="hr-HR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Krisztus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) koristi u derogiranom značenju: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K'aj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J'Жzљš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(o bradatom čovjeku duge kose);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J'ę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'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мn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pr'ŏvį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kr'istљš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!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(misli se negativno);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Rekao je to jedan ispitanik za varaždinskoga gradonačelnika dr. Ivana </a:t>
            </a:r>
            <a:r>
              <a:rPr lang="hr-H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Čehoka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 imena svetaca na 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-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љš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derogirala svoje značenje. Sveti se Vincent danas više ne slavi u puku, a spominje se samo u frazemu </a:t>
            </a:r>
            <a:r>
              <a:rPr lang="ru-RU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T'ak sį k'aj 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</a:t>
            </a:r>
            <a:r>
              <a:rPr lang="ru-RU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įc'Иncįjљš.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"Jako si mršav."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89"/>
    </mc:Choice>
    <mc:Fallback xmlns="">
      <p:transition spd="slow" advTm="7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A54C54-AA6F-41EF-82C1-C5683FCA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E03EFF-F94A-4237-810D-98093A91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e)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amelioracija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proširenjem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-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xįtv'ŏlen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</a:t>
            </a:r>
            <a:r>
              <a:rPr lang="hr-HR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hivtelen</a:t>
            </a:r>
            <a:r>
              <a:rPr lang="hr-HR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; </a:t>
            </a:r>
            <a:r>
              <a:rPr lang="hr-HR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hitvány</a:t>
            </a:r>
            <a:r>
              <a:rPr lang="hr-HR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"sraman, nečastan; jadan")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– Za taj pridjev </a:t>
            </a:r>
            <a:r>
              <a:rPr lang="hr-HR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Hadrovics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kaže da je u hrvatskom jeziku zabilježen samo kod </a:t>
            </a:r>
            <a:r>
              <a:rPr lang="hr-HR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Pergošića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i to u značenju za moralnu iskvarenost (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na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steguvanje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pokaranje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hudih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diel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hitvâlnih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ljudi </a:t>
            </a:r>
            <a:r>
              <a:rPr lang="hr-HR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Perg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21), a to je značenje potvrđeno i u govorima </a:t>
            </a:r>
            <a:r>
              <a:rPr lang="hr-HR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pomurskih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Hrvata. Stariji ispitanici iz Goričana potvrdili nisu potvrdili upotrebu u kontekstu moralne iskvarenosti, već samo slaboga fizičkoga razvoja, i to za ljude, životinje i biljke (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Xįtv'ŏlna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d'Жca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skr'ivala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v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x'ižį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"Bolesna su se djeca sakrivala u kući."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– Misli se na djecu s osobitim potrebama od rođenja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; '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Ak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t'ęle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b'ilљ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xįtv'ŏlnљ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pr'odalį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smљ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ga.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"Ako je tele bilo bolesno od rođenja, prodali smo ga."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; '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Ak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sљ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n'Ш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pљbr'ale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zl'atįce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kalamp'Шr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b'iũ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xįtv'ŏlen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"Ako se nisu pokupile krumpirove zlatice, krumpir je bio vrlo sitan."). Kod mlađih ispitanika taj je pridjev isključivo ograničen samo na poljoprivredni kontekst.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1"/>
    </mc:Choice>
    <mc:Fallback xmlns="">
      <p:transition spd="slow" advTm="8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F72291-25F0-45FF-809A-105B6984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383359-3198-44C5-A28E-A0FE69049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f)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amelioracija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bez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suženja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proširenja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sofort: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c'of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ūļ</a:t>
            </a:r>
            <a:r>
              <a:rPr lang="de-DE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(PR)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/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c'afљrt</a:t>
            </a:r>
            <a:r>
              <a:rPr lang="hr-HR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(PO, ŠT)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Taj se zapovjedni oblik danas također koristi samo u komunikaciji s djecom, i to 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za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blago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tjeranje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ili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po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ž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urivanje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djece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š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se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zapravo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pribli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ž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ava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tepanju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: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C'of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ūļ</a:t>
            </a:r>
            <a:r>
              <a:rPr lang="de-DE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d'im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ū!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D'ost</a:t>
            </a:r>
            <a:r>
              <a:rPr lang="de-DE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se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se</a:t>
            </a:r>
            <a:r>
              <a:rPr lang="de-DE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įgr'alį</a:t>
            </a:r>
            <a:r>
              <a:rPr lang="de-DE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"Odmah idite kući! Dosta se igrali!" Nekada se taj zapovjedni oblik upotrebljavao i za strože zapovijedi, i to ne samo u komunikaciji s djecom.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0"/>
    </mc:Choice>
    <mc:Fallback xmlns="">
      <p:transition spd="slow" advTm="3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C565C7-6976-45D0-9F93-34D9A18A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1D4ABC-056D-42C3-A0E9-92D2145B0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g) </a:t>
            </a:r>
            <a:r>
              <a:rPr lang="de-DE" sz="28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suženje</a:t>
            </a:r>
            <a:r>
              <a:rPr lang="de-DE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8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r>
              <a:rPr lang="de-DE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8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bez</a:t>
            </a:r>
            <a:r>
              <a:rPr lang="de-DE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8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derogacije</a:t>
            </a:r>
            <a:r>
              <a:rPr lang="de-DE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ili </a:t>
            </a:r>
            <a:r>
              <a:rPr lang="de-DE" sz="2800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amelioracije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Schweis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: 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</a:t>
            </a:r>
            <a:r>
              <a:rPr lang="de-DE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'</a:t>
            </a:r>
            <a:r>
              <a:rPr lang="de-DE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ic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, š</a:t>
            </a:r>
            <a:r>
              <a:rPr lang="de-DE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'</a:t>
            </a:r>
            <a:r>
              <a:rPr lang="de-DE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icat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į, </a:t>
            </a:r>
            <a:r>
              <a:rPr lang="de-DE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za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</a:t>
            </a:r>
            <a:r>
              <a:rPr lang="de-DE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'</a:t>
            </a:r>
            <a:r>
              <a:rPr lang="de-DE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icat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į, </a:t>
            </a:r>
            <a:r>
              <a:rPr lang="de-DE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pre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</a:t>
            </a:r>
            <a:r>
              <a:rPr lang="de-DE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'</a:t>
            </a:r>
            <a:r>
              <a:rPr lang="de-DE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icat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į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Replike od modela </a:t>
            </a:r>
            <a:r>
              <a:rPr lang="de-DE" sz="2800" b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Schweis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suzile su svoje značenje prema znojenju zbog bolesti: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Šv'ic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me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pr'ijal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'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unda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vrū׃'ina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p'ŏla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"Kad sam se oznojio, temperatura je pala."; '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Idį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v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p'osteļū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ka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zašv'icaš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"Idi u krevet da se preznojiš." U značenju znoja od teškog napornog rada ili vrućine, hrvatski leksem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zn'мj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potisnuo je germanizam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šv'ic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: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S'ę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me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zn'мj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t'ira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k'ak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d'Шlam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"Oblijeva me znoj od naporna rada"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Najstariji ispitanici ne upotrebljavaju glagol 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oznojiti se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već frazem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b'itį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m'oker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V'Жs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sam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m'oker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k'ak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800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d'Шlam</a:t>
            </a:r>
            <a:r>
              <a:rPr lang="hr-HR" sz="2800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sz="2800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"Sav sam mokar od naporna posla."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9"/>
    </mc:Choice>
    <mc:Fallback xmlns="">
      <p:transition spd="slow" advTm="50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2B1363-0988-42A5-9001-B1085116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CA7C51-1E43-4751-9B29-FC4D2E419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hr-HR" dirty="0">
              <a:effectLst/>
              <a:latin typeface="Blazeka Times New R" panose="02020600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h)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proširenje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značenja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bez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derogacije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ili </a:t>
            </a:r>
            <a:r>
              <a:rPr lang="de-DE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amelioracije</a:t>
            </a:r>
            <a:r>
              <a:rPr lang="de-DE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fest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: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Njemački pridjev i prilog adaptirao se u MD također kao i pridjev i prilog. Od značenja "čvrst, tvrd" iz modela značenje indeklinabilnog pridjeva proširilo se na "poželjan" (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p'ucų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'ima.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), "privlačan" (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T'м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ž'ęna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), "jače tjelesne građe" (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Pr'ęve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׃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M'мral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bį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zmrš'avetį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"Predebeo si. Morao bi smršavjeti.") i "kvalitetan" (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sį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je 'alta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k'upįl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). Značenje replike koja je prilog proširila je značenje na "mnogo":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se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vų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׃'i. 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F'Жjst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 sֿ'</a:t>
            </a:r>
            <a:r>
              <a:rPr lang="hr-HR" i="1" dirty="0" err="1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užį</a:t>
            </a:r>
            <a:r>
              <a:rPr lang="hr-HR" i="1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. </a:t>
            </a:r>
            <a:r>
              <a:rPr lang="hr-HR" dirty="0">
                <a:effectLst/>
                <a:latin typeface="Blazeka Times New R" panose="02020600050405020304" pitchFamily="18" charset="0"/>
                <a:ea typeface="Times New Roman" panose="02020603050405020304" pitchFamily="18" charset="0"/>
              </a:rPr>
              <a:t>"Mnogo zarađuje."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9"/>
    </mc:Choice>
    <mc:Fallback xmlns="">
      <p:transition spd="slow" advTm="6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918125-897D-4B52-8227-2C94187B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BB13F5-EB07-481D-B2CD-928AF6D53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REČENIČNE POTVRDE. To je rečenica iz živog govora gdje se pojavljuje riječ koja je natuknica u tom rječničkom članku.</a:t>
            </a:r>
          </a:p>
          <a:p>
            <a:pPr marL="0" indent="0">
              <a:buNone/>
            </a:pPr>
            <a:r>
              <a:rPr lang="hr-HR" dirty="0"/>
              <a:t>a) </a:t>
            </a:r>
            <a:r>
              <a:rPr lang="hr-HR" b="1" dirty="0" err="1"/>
              <a:t>egzemplifikacije</a:t>
            </a:r>
            <a:r>
              <a:rPr lang="hr-HR" b="1" dirty="0"/>
              <a:t> („obična rečenična potvrda”). </a:t>
            </a:r>
          </a:p>
          <a:p>
            <a:pPr marL="0" indent="0">
              <a:buNone/>
            </a:pPr>
            <a:r>
              <a:rPr lang="hr-HR" dirty="0"/>
              <a:t>b) </a:t>
            </a:r>
            <a:r>
              <a:rPr lang="en-AU" b="1" dirty="0" err="1"/>
              <a:t>ekspresivn</a:t>
            </a:r>
            <a:r>
              <a:rPr lang="hr-HR" b="1" dirty="0"/>
              <a:t>e</a:t>
            </a:r>
            <a:r>
              <a:rPr lang="en-AU" b="1" dirty="0"/>
              <a:t> </a:t>
            </a:r>
            <a:r>
              <a:rPr lang="en-AU" b="1" dirty="0" err="1"/>
              <a:t>rečeničn</a:t>
            </a:r>
            <a:r>
              <a:rPr lang="hr-HR" b="1" dirty="0"/>
              <a:t>e</a:t>
            </a:r>
            <a:r>
              <a:rPr lang="en-AU" b="1" dirty="0"/>
              <a:t> </a:t>
            </a:r>
            <a:r>
              <a:rPr lang="en-AU" b="1" dirty="0" err="1"/>
              <a:t>potvrd</a:t>
            </a:r>
            <a:r>
              <a:rPr lang="hr-HR" b="1" dirty="0"/>
              <a:t>e </a:t>
            </a:r>
            <a:r>
              <a:rPr lang="hr-HR" dirty="0"/>
              <a:t>(frazemi, </a:t>
            </a:r>
            <a:r>
              <a:rPr lang="hr-HR" dirty="0" err="1"/>
              <a:t>kolokacije</a:t>
            </a:r>
            <a:r>
              <a:rPr lang="hr-HR" dirty="0"/>
              <a:t>, posebne komunikacijske situacije kojima može nazočiti samo osoba najuže povezana s tom jezičnom zajednicom)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6"/>
    </mc:Choice>
    <mc:Fallback xmlns="">
      <p:transition spd="slow" advTm="6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7BD3F8-BB6D-4FA7-9AB9-B0F24101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26DD45-970C-49AD-AD98-001B1B49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dirty="0">
              <a:highlight>
                <a:srgbClr val="FFFF00"/>
              </a:highlight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Neki primjeri za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egzemplifikacije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(„obične rečenične potvrde”):</a:t>
            </a:r>
          </a:p>
          <a:p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ru-RU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 t’l je j’k l’pa, 'al v l'ic b'aš n’.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Ima jako lijepo tijelo, ali lice baš i ne. </a:t>
            </a:r>
          </a:p>
          <a:p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M’ore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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dvš’ivet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ak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se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l’s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nam’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žej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z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petrl’ẹjm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Može se riješiti uši ako kosu natopiš petrolejom. </a:t>
            </a:r>
            <a:endParaRPr lang="hr-HR" b="1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M'ọj m'ọš t'ak h'rgļ kaj je n’ m'o</a:t>
            </a:r>
            <a:r>
              <a:rPr lang="he-IL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sp'at kre n'ga.</a:t>
            </a:r>
            <a:r>
              <a:rPr lang="hr-HR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Moj muž toliko hrče da nije moguće spavati kraj njega. </a:t>
            </a:r>
          </a:p>
          <a:p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D’š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 nas je pt’iral d’im z </a:t>
            </a:r>
            <a:r>
              <a:rPr lang="hr-HR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p’olja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Kiša nas je potjerala s polja.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endParaRPr lang="hr-HR" b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3"/>
    </mc:Choice>
    <mc:Fallback xmlns="">
      <p:transition spd="slow" advTm="4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7859AC-C4C3-4C33-A5CF-9859667E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16098D-617B-4D82-AEFA-A9BA0A6D7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Neki primjeri ekspresivnih rečeničnih potvrda:</a:t>
            </a:r>
          </a:p>
          <a:p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J’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n’mam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z’ọbe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pak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t’i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p’oje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 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skr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</a:t>
            </a:r>
            <a:r>
              <a:rPr lang="en-AU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jce</a:t>
            </a:r>
            <a:r>
              <a:rPr lang="en-AU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en-AU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D’ẹnes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v’ẹ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n'iš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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n'ee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d’ẹlat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z’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mlje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a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n’ẹgda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s se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kl'al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za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j'an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centm’ẹter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</a:p>
          <a:p>
            <a:r>
              <a:rPr lang="en-GB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P'z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ka </a:t>
            </a:r>
            <a:r>
              <a:rPr lang="en-GB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n'š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p </a:t>
            </a:r>
            <a:r>
              <a:rPr lang="en-GB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'n </a:t>
            </a:r>
            <a:r>
              <a:rPr lang="en-GB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pl'az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! 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07"/>
    </mc:Choice>
    <mc:Fallback xmlns="">
      <p:transition spd="slow" advTm="10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D6617-EA16-4A0E-91E8-26622C2F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28AAA0-D88C-4AC3-BDDB-2F8B5CFF7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i="1" dirty="0"/>
              <a:t>Rječnik Svetog Đurđa (Rječnik ludbreške Podravine) </a:t>
            </a:r>
            <a:r>
              <a:rPr lang="cs-CZ" dirty="0"/>
              <a:t>(Belović -Blažeka 2008.) </a:t>
            </a:r>
          </a:p>
          <a:p>
            <a:r>
              <a:rPr lang="de-DE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Mura </a:t>
            </a:r>
            <a:r>
              <a:rPr lang="de-DE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menti</a:t>
            </a:r>
            <a:r>
              <a:rPr lang="de-DE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horvát</a:t>
            </a:r>
            <a:r>
              <a:rPr lang="de-DE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tájszótár</a:t>
            </a:r>
            <a:r>
              <a:rPr lang="de-DE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b="1" i="1" dirty="0"/>
              <a:t>Rječnik pomurskih Hrvata) </a:t>
            </a:r>
            <a:r>
              <a:rPr lang="cs-CZ" dirty="0"/>
              <a:t>(Blažeka – Nyomárkay – Rácz 2009)</a:t>
            </a:r>
          </a:p>
          <a:p>
            <a:r>
              <a:rPr lang="cs-CZ" dirty="0"/>
              <a:t> </a:t>
            </a:r>
            <a:r>
              <a:rPr lang="cs-CZ" b="1" i="1" dirty="0"/>
              <a:t>Rječnik Murskog Središća </a:t>
            </a:r>
            <a:r>
              <a:rPr lang="cs-CZ" dirty="0"/>
              <a:t>(Blažeka – Rob 2014)</a:t>
            </a:r>
            <a:endParaRPr lang="cs-CZ" i="1" dirty="0"/>
          </a:p>
          <a:p>
            <a:r>
              <a:rPr lang="cs-CZ" b="1" i="1" dirty="0"/>
              <a:t>Rječnik preloške skupine međimurskog dijalekta </a:t>
            </a:r>
            <a:r>
              <a:rPr lang="cs-CZ" dirty="0"/>
              <a:t>(Blažeka 2018)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 izradi su </a:t>
            </a:r>
            <a:r>
              <a:rPr lang="cs-CZ" b="1" dirty="0"/>
              <a:t>rječnik Kotoribe</a:t>
            </a:r>
            <a:r>
              <a:rPr lang="cs-CZ" dirty="0"/>
              <a:t>, </a:t>
            </a:r>
            <a:r>
              <a:rPr lang="cs-CZ" b="1" dirty="0"/>
              <a:t>rječnik Podturna </a:t>
            </a:r>
            <a:r>
              <a:rPr lang="cs-CZ" dirty="0"/>
              <a:t>i </a:t>
            </a:r>
            <a:r>
              <a:rPr lang="cs-CZ" b="1" dirty="0"/>
              <a:t>rječnik Nedelišća, </a:t>
            </a:r>
            <a:r>
              <a:rPr lang="cs-CZ" dirty="0"/>
              <a:t>a još bi trebao i </a:t>
            </a:r>
            <a:r>
              <a:rPr lang="cs-CZ" b="1" dirty="0"/>
              <a:t>rječnik Štrigove </a:t>
            </a:r>
            <a:r>
              <a:rPr lang="cs-CZ" dirty="0"/>
              <a:t>pa da međimurski dijalekt bude u dovoljnoj mjeri obrađen.</a:t>
            </a:r>
            <a:endParaRPr lang="hr-HR" dirty="0"/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31"/>
    </mc:Choice>
    <mc:Fallback xmlns="">
      <p:transition spd="slow" advTm="19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Kod nekih se definicija ili rečeničnih potvrda u zagradama objašnjava širi kontekst (povijesni, društveni, zemljopisni…), npr. </a:t>
            </a:r>
          </a:p>
          <a:p>
            <a:pPr marL="0" indent="0">
              <a:buNone/>
            </a:pP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P’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deset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tr'etje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na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Dr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’v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ft'opl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četrn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jst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ļ'ud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</a:t>
            </a:r>
            <a:endParaRPr lang="hr-HR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8"/>
    </mc:Choice>
    <mc:Fallback xmlns="">
      <p:transition spd="slow" advTm="5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LJUJZ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[</a:t>
            </a:r>
            <a:r>
              <a:rPr lang="de-DE" b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L'ujs</a:t>
            </a:r>
            <a:r>
              <a:rPr lang="de-DE" b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L'ujsa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] </a:t>
            </a:r>
            <a:r>
              <a:rPr lang="de-DE" b="1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oblik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muškog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imena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Alojzije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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Ļ’ujs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prof.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dr.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Alojzije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Hoblaj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ugledni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sveučilišni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profesor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katehetike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na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Katoličkom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bogoslovnom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fakultetu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u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Zagrebu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 je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n’ẹgda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zn’al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sļ’užt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m’ẹš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v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n’aš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c’irkv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pm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gal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br’at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T‘onek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Ń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’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n’iš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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n’ikaj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n’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r’azmel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dk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d’ržal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pr’opvet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‘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 je z’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bl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da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pr’opvet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drž’i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n’am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‘ob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nm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n’ẹšk’ọlanm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ļ’udma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a n’ na 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faklt’ẹt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v Z’</a:t>
            </a:r>
            <a:r>
              <a:rPr lang="de-DE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greb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(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Nije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bilo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baš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tako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uvijek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profesor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često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znao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zanijeti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u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teološki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metajezik</a:t>
            </a:r>
            <a:r>
              <a:rPr lang="de-DE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de-DE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7" name="Audiozapi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2"/>
    </mc:Choice>
    <mc:Fallback xmlns="">
      <p:transition spd="slow" advTm="5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6DFDEF-581B-409A-95D6-9D2E7745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84790F-BB5E-4573-BCE1-120B4164F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Jedan ispitanik u Australiji mi je objasnio koji je zvonik na crkvi u </a:t>
            </a:r>
            <a:r>
              <a:rPr lang="hr-HR" dirty="0" err="1"/>
              <a:t>Draškovcu</a:t>
            </a:r>
            <a:r>
              <a:rPr lang="hr-HR" dirty="0"/>
              <a:t> muški, a koji ženski: </a:t>
            </a:r>
            <a:r>
              <a:rPr lang="hr-HR" i="1" dirty="0" err="1"/>
              <a:t>Qn</a:t>
            </a:r>
            <a:r>
              <a:rPr lang="hr-HR" i="1" dirty="0"/>
              <a:t> </a:t>
            </a:r>
            <a:r>
              <a:rPr lang="hr-HR" i="1" dirty="0" err="1"/>
              <a:t>št’er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hr-HR" i="1" dirty="0"/>
              <a:t> je </a:t>
            </a:r>
            <a:r>
              <a:rPr lang="hr-HR" i="1" dirty="0" err="1"/>
              <a:t>m’ušk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hr-HR" i="1" dirty="0"/>
              <a:t> ‘ima </a:t>
            </a:r>
            <a:r>
              <a:rPr lang="hr-HR" i="1" dirty="0" err="1"/>
              <a:t>zv’ona</a:t>
            </a:r>
            <a:r>
              <a:rPr lang="hr-HR" i="1" dirty="0"/>
              <a:t> v s’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</a:t>
            </a:r>
            <a:r>
              <a:rPr lang="hr-HR" i="1" dirty="0"/>
              <a:t>b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hr-HR" i="1" dirty="0"/>
              <a:t>, a </a:t>
            </a:r>
            <a:r>
              <a:rPr lang="hr-HR" i="1" dirty="0" err="1"/>
              <a:t>ž’enski</a:t>
            </a:r>
            <a:r>
              <a:rPr lang="hr-HR" i="1" dirty="0"/>
              <a:t> ‘ima </a:t>
            </a:r>
            <a:r>
              <a:rPr lang="hr-HR" i="1" dirty="0" err="1"/>
              <a:t>škreb</a:t>
            </a:r>
            <a:r>
              <a:rPr lang="hr-HR" i="1" dirty="0"/>
              <a:t>’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</a:t>
            </a:r>
            <a:r>
              <a:rPr lang="hr-HR" i="1" dirty="0" err="1"/>
              <a:t>taljk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</a:t>
            </a:r>
            <a:r>
              <a:rPr lang="hr-HR" i="1" dirty="0"/>
              <a:t>. </a:t>
            </a:r>
            <a:endParaRPr lang="hr-HR" dirty="0"/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"/>
    </mc:Choice>
    <mc:Fallback xmlns="">
      <p:transition spd="slow" advTm="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6C0854-4159-4BAA-8237-092B2FCD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BCB013-F292-48A8-AEA9-D061CE6C3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 err="1"/>
              <a:t>ZAKLJUČAK</a:t>
            </a:r>
            <a:endParaRPr lang="hr-HR" dirty="0"/>
          </a:p>
          <a:p>
            <a:r>
              <a:rPr lang="de-DE" b="1" dirty="0"/>
              <a:t>Do </a:t>
            </a:r>
            <a:r>
              <a:rPr lang="de-DE" b="1" dirty="0" err="1"/>
              <a:t>sada</a:t>
            </a:r>
            <a:r>
              <a:rPr lang="de-DE" b="1" dirty="0"/>
              <a:t> se u </a:t>
            </a:r>
            <a:r>
              <a:rPr lang="de-DE" b="1" dirty="0" err="1"/>
              <a:t>našoj</a:t>
            </a:r>
            <a:r>
              <a:rPr lang="de-DE" b="1" dirty="0"/>
              <a:t> </a:t>
            </a:r>
            <a:r>
              <a:rPr lang="de-DE" b="1" dirty="0" err="1"/>
              <a:t>vrhunskoj</a:t>
            </a:r>
            <a:r>
              <a:rPr lang="de-DE" b="1" dirty="0"/>
              <a:t> </a:t>
            </a:r>
            <a:r>
              <a:rPr lang="de-DE" b="1" dirty="0" err="1"/>
              <a:t>dijalektologiji</a:t>
            </a:r>
            <a:r>
              <a:rPr lang="de-DE" b="1" dirty="0"/>
              <a:t> </a:t>
            </a:r>
            <a:r>
              <a:rPr lang="de-DE" b="1" dirty="0" err="1"/>
              <a:t>najviše</a:t>
            </a:r>
            <a:r>
              <a:rPr lang="de-DE" b="1" dirty="0"/>
              <a:t>  </a:t>
            </a:r>
            <a:r>
              <a:rPr lang="de-DE" b="1" dirty="0" err="1"/>
              <a:t>pažnje</a:t>
            </a:r>
            <a:r>
              <a:rPr lang="de-DE" b="1" dirty="0"/>
              <a:t> </a:t>
            </a:r>
            <a:r>
              <a:rPr lang="de-DE" b="1" dirty="0" err="1"/>
              <a:t>poklanjalo</a:t>
            </a:r>
            <a:r>
              <a:rPr lang="de-DE" b="1" dirty="0"/>
              <a:t> </a:t>
            </a:r>
            <a:r>
              <a:rPr lang="de-DE" b="1" dirty="0" err="1"/>
              <a:t>fonologiji</a:t>
            </a:r>
            <a:r>
              <a:rPr lang="de-DE" b="1" dirty="0"/>
              <a:t> </a:t>
            </a:r>
            <a:r>
              <a:rPr lang="de-DE" b="1" dirty="0" err="1"/>
              <a:t>što</a:t>
            </a:r>
            <a:r>
              <a:rPr lang="de-DE" b="1" dirty="0"/>
              <a:t> je </a:t>
            </a:r>
            <a:r>
              <a:rPr lang="de-DE" b="1" dirty="0" err="1"/>
              <a:t>opravdano</a:t>
            </a:r>
            <a:r>
              <a:rPr lang="de-DE" b="1" dirty="0"/>
              <a:t> </a:t>
            </a:r>
            <a:r>
              <a:rPr lang="de-DE" b="1" dirty="0" err="1"/>
              <a:t>jer</a:t>
            </a:r>
            <a:r>
              <a:rPr lang="de-DE" b="1" dirty="0"/>
              <a:t> </a:t>
            </a:r>
            <a:r>
              <a:rPr lang="de-DE" b="1" dirty="0" err="1"/>
              <a:t>su</a:t>
            </a:r>
            <a:r>
              <a:rPr lang="de-DE" b="1" dirty="0"/>
              <a:t> </a:t>
            </a:r>
            <a:r>
              <a:rPr lang="de-DE" b="1" dirty="0" err="1"/>
              <a:t>fonološke</a:t>
            </a:r>
            <a:r>
              <a:rPr lang="de-DE" b="1" dirty="0"/>
              <a:t> </a:t>
            </a:r>
            <a:r>
              <a:rPr lang="de-DE" b="1" dirty="0" err="1"/>
              <a:t>činjenice</a:t>
            </a:r>
            <a:r>
              <a:rPr lang="de-DE" b="1" dirty="0"/>
              <a:t> </a:t>
            </a:r>
            <a:r>
              <a:rPr lang="de-DE" b="1" dirty="0" err="1"/>
              <a:t>najvažnije</a:t>
            </a:r>
            <a:r>
              <a:rPr lang="de-DE" b="1" dirty="0"/>
              <a:t> u </a:t>
            </a:r>
            <a:r>
              <a:rPr lang="de-DE" b="1" dirty="0" err="1"/>
              <a:t>lingvističkim</a:t>
            </a:r>
            <a:r>
              <a:rPr lang="de-DE" b="1" dirty="0"/>
              <a:t> </a:t>
            </a:r>
            <a:r>
              <a:rPr lang="de-DE" b="1" dirty="0" err="1"/>
              <a:t>podjelama</a:t>
            </a:r>
            <a:r>
              <a:rPr lang="de-DE" b="1" dirty="0"/>
              <a:t>. </a:t>
            </a:r>
            <a:r>
              <a:rPr lang="de-DE" b="1" dirty="0" err="1"/>
              <a:t>Puno</a:t>
            </a:r>
            <a:r>
              <a:rPr lang="de-DE" b="1" dirty="0"/>
              <a:t> je </a:t>
            </a:r>
            <a:r>
              <a:rPr lang="de-DE" b="1" dirty="0" err="1"/>
              <a:t>mjesnih</a:t>
            </a:r>
            <a:r>
              <a:rPr lang="de-DE" b="1" dirty="0"/>
              <a:t> </a:t>
            </a:r>
            <a:r>
              <a:rPr lang="de-DE" b="1" dirty="0" err="1"/>
              <a:t>govora</a:t>
            </a:r>
            <a:r>
              <a:rPr lang="de-DE" b="1" dirty="0"/>
              <a:t>, </a:t>
            </a:r>
            <a:r>
              <a:rPr lang="de-DE" b="1" dirty="0" err="1"/>
              <a:t>malo</a:t>
            </a:r>
            <a:r>
              <a:rPr lang="de-DE" b="1" dirty="0"/>
              <a:t> </a:t>
            </a:r>
            <a:r>
              <a:rPr lang="de-DE" b="1" dirty="0" err="1"/>
              <a:t>školovanih</a:t>
            </a:r>
            <a:r>
              <a:rPr lang="de-DE" b="1" dirty="0"/>
              <a:t> </a:t>
            </a:r>
            <a:r>
              <a:rPr lang="de-DE" b="1" dirty="0" err="1"/>
              <a:t>dijalektologa</a:t>
            </a:r>
            <a:r>
              <a:rPr lang="de-DE" b="1" dirty="0"/>
              <a:t> i </a:t>
            </a:r>
            <a:r>
              <a:rPr lang="de-DE" b="1" dirty="0" err="1"/>
              <a:t>uzevši</a:t>
            </a:r>
            <a:r>
              <a:rPr lang="de-DE" b="1" dirty="0"/>
              <a:t> </a:t>
            </a:r>
            <a:r>
              <a:rPr lang="de-DE" b="1" dirty="0" err="1"/>
              <a:t>sve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u </a:t>
            </a:r>
            <a:r>
              <a:rPr lang="de-DE" b="1" dirty="0" err="1"/>
              <a:t>obzir</a:t>
            </a:r>
            <a:r>
              <a:rPr lang="de-DE" b="1" dirty="0"/>
              <a:t>, </a:t>
            </a:r>
            <a:r>
              <a:rPr lang="de-DE" b="1" dirty="0" err="1"/>
              <a:t>obavljeni</a:t>
            </a:r>
            <a:r>
              <a:rPr lang="de-DE" b="1" dirty="0"/>
              <a:t> </a:t>
            </a:r>
            <a:r>
              <a:rPr lang="de-DE" b="1" dirty="0" err="1"/>
              <a:t>posao</a:t>
            </a:r>
            <a:r>
              <a:rPr lang="de-DE" b="1" dirty="0"/>
              <a:t> i </a:t>
            </a:r>
            <a:r>
              <a:rPr lang="de-DE" b="1" dirty="0" err="1"/>
              <a:t>status</a:t>
            </a:r>
            <a:r>
              <a:rPr lang="de-DE" b="1" dirty="0"/>
              <a:t> </a:t>
            </a:r>
            <a:r>
              <a:rPr lang="de-DE" b="1" dirty="0" err="1"/>
              <a:t>fonološke</a:t>
            </a:r>
            <a:r>
              <a:rPr lang="de-DE" b="1" dirty="0"/>
              <a:t> </a:t>
            </a:r>
            <a:r>
              <a:rPr lang="de-DE" b="1" dirty="0" err="1"/>
              <a:t>opisanosti</a:t>
            </a:r>
            <a:r>
              <a:rPr lang="de-DE" b="1" dirty="0"/>
              <a:t> </a:t>
            </a:r>
            <a:r>
              <a:rPr lang="de-DE" b="1" dirty="0" err="1"/>
              <a:t>iznimno</a:t>
            </a:r>
            <a:r>
              <a:rPr lang="de-DE" b="1" dirty="0"/>
              <a:t> je </a:t>
            </a:r>
            <a:r>
              <a:rPr lang="de-DE" b="1" dirty="0" err="1"/>
              <a:t>velik</a:t>
            </a:r>
            <a:r>
              <a:rPr lang="de-DE" b="1" dirty="0"/>
              <a:t>. </a:t>
            </a:r>
            <a:endParaRPr lang="hr-HR" dirty="0"/>
          </a:p>
          <a:p>
            <a:r>
              <a:rPr lang="de-DE" b="1" dirty="0" err="1"/>
              <a:t>No</a:t>
            </a:r>
            <a:r>
              <a:rPr lang="de-DE" b="1" dirty="0"/>
              <a:t>, </a:t>
            </a:r>
            <a:r>
              <a:rPr lang="de-DE" b="1" dirty="0" err="1"/>
              <a:t>posljednji</a:t>
            </a:r>
            <a:r>
              <a:rPr lang="de-DE" b="1" dirty="0"/>
              <a:t> je </a:t>
            </a:r>
            <a:r>
              <a:rPr lang="de-DE" b="1" dirty="0" err="1"/>
              <a:t>trenutak</a:t>
            </a:r>
            <a:r>
              <a:rPr lang="de-DE" b="1" dirty="0"/>
              <a:t> da se </a:t>
            </a:r>
            <a:r>
              <a:rPr lang="de-DE" b="1" dirty="0" err="1"/>
              <a:t>zamašnjak</a:t>
            </a:r>
            <a:r>
              <a:rPr lang="de-DE" b="1" dirty="0"/>
              <a:t> </a:t>
            </a:r>
            <a:r>
              <a:rPr lang="de-DE" b="1" dirty="0" err="1"/>
              <a:t>okrene</a:t>
            </a:r>
            <a:r>
              <a:rPr lang="de-DE" b="1" dirty="0"/>
              <a:t> i </a:t>
            </a:r>
            <a:r>
              <a:rPr lang="de-DE" b="1" dirty="0" err="1"/>
              <a:t>prema</a:t>
            </a:r>
            <a:r>
              <a:rPr lang="de-DE" b="1" dirty="0"/>
              <a:t> </a:t>
            </a:r>
            <a:r>
              <a:rPr lang="de-DE" b="1" dirty="0" err="1"/>
              <a:t>leksikološkim</a:t>
            </a:r>
            <a:r>
              <a:rPr lang="de-DE" b="1" dirty="0"/>
              <a:t> </a:t>
            </a:r>
            <a:r>
              <a:rPr lang="de-DE" b="1" dirty="0" err="1"/>
              <a:t>istraživanjima</a:t>
            </a:r>
            <a:r>
              <a:rPr lang="de-DE" b="1" dirty="0"/>
              <a:t> </a:t>
            </a:r>
            <a:r>
              <a:rPr lang="de-DE" b="1" dirty="0" err="1"/>
              <a:t>tipa</a:t>
            </a:r>
            <a:r>
              <a:rPr lang="de-DE" b="1" dirty="0"/>
              <a:t> </a:t>
            </a:r>
            <a:r>
              <a:rPr lang="de-DE" b="1" dirty="0" err="1"/>
              <a:t>koje</a:t>
            </a:r>
            <a:r>
              <a:rPr lang="de-DE" b="1" dirty="0"/>
              <a:t> sam </a:t>
            </a:r>
            <a:r>
              <a:rPr lang="de-DE" b="1" dirty="0" err="1"/>
              <a:t>prikazao</a:t>
            </a:r>
            <a:r>
              <a:rPr lang="de-DE" b="1" dirty="0"/>
              <a:t> u </a:t>
            </a:r>
            <a:r>
              <a:rPr lang="de-DE" b="1" dirty="0" err="1"/>
              <a:t>ovom</a:t>
            </a:r>
            <a:r>
              <a:rPr lang="de-DE" b="1" dirty="0"/>
              <a:t> </a:t>
            </a:r>
            <a:r>
              <a:rPr lang="de-DE" b="1" dirty="0" err="1"/>
              <a:t>izlaganju</a:t>
            </a:r>
            <a:r>
              <a:rPr lang="de-DE" b="1" dirty="0"/>
              <a:t>. </a:t>
            </a:r>
            <a:r>
              <a:rPr lang="de-DE" b="1" dirty="0" err="1"/>
              <a:t>Čak</a:t>
            </a:r>
            <a:r>
              <a:rPr lang="de-DE" b="1" dirty="0"/>
              <a:t> i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su</a:t>
            </a:r>
            <a:r>
              <a:rPr lang="de-DE" b="1" dirty="0"/>
              <a:t> </a:t>
            </a:r>
            <a:r>
              <a:rPr lang="de-DE" b="1" dirty="0" err="1"/>
              <a:t>terenska</a:t>
            </a:r>
            <a:r>
              <a:rPr lang="de-DE" b="1" dirty="0"/>
              <a:t> </a:t>
            </a:r>
            <a:r>
              <a:rPr lang="de-DE" b="1" dirty="0" err="1"/>
              <a:t>istraživanja</a:t>
            </a:r>
            <a:r>
              <a:rPr lang="de-DE" b="1" dirty="0"/>
              <a:t> </a:t>
            </a:r>
            <a:r>
              <a:rPr lang="de-DE" b="1" dirty="0" err="1"/>
              <a:t>otežana</a:t>
            </a:r>
            <a:r>
              <a:rPr lang="de-DE" b="1" dirty="0"/>
              <a:t> </a:t>
            </a:r>
            <a:r>
              <a:rPr lang="de-DE" b="1" dirty="0" err="1"/>
              <a:t>zbog</a:t>
            </a:r>
            <a:r>
              <a:rPr lang="de-DE" b="1" dirty="0"/>
              <a:t> </a:t>
            </a:r>
            <a:r>
              <a:rPr lang="de-DE" b="1" dirty="0" err="1"/>
              <a:t>brojnih</a:t>
            </a:r>
            <a:r>
              <a:rPr lang="de-DE" b="1" dirty="0"/>
              <a:t> </a:t>
            </a:r>
            <a:r>
              <a:rPr lang="de-DE" b="1" dirty="0" err="1"/>
              <a:t>razloga</a:t>
            </a:r>
            <a:r>
              <a:rPr lang="de-DE" b="1" dirty="0"/>
              <a:t>, </a:t>
            </a:r>
            <a:r>
              <a:rPr lang="de-DE" b="1" dirty="0" err="1"/>
              <a:t>objavljenih</a:t>
            </a:r>
            <a:r>
              <a:rPr lang="de-DE" b="1" dirty="0"/>
              <a:t> </a:t>
            </a:r>
            <a:r>
              <a:rPr lang="de-DE" b="1" dirty="0" err="1"/>
              <a:t>znanstvenih</a:t>
            </a:r>
            <a:r>
              <a:rPr lang="de-DE" b="1" dirty="0"/>
              <a:t> </a:t>
            </a:r>
            <a:r>
              <a:rPr lang="de-DE" b="1" dirty="0" err="1"/>
              <a:t>rječnika</a:t>
            </a:r>
            <a:r>
              <a:rPr lang="de-DE" b="1" dirty="0"/>
              <a:t> </a:t>
            </a:r>
            <a:r>
              <a:rPr lang="de-DE" b="1" dirty="0" err="1"/>
              <a:t>ima</a:t>
            </a:r>
            <a:r>
              <a:rPr lang="de-DE" b="1" dirty="0"/>
              <a:t> i </a:t>
            </a:r>
            <a:r>
              <a:rPr lang="de-DE" b="1" dirty="0" err="1"/>
              <a:t>materijala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istraživanje</a:t>
            </a:r>
            <a:r>
              <a:rPr lang="de-DE" b="1" dirty="0"/>
              <a:t> </a:t>
            </a:r>
            <a:r>
              <a:rPr lang="de-DE" b="1" dirty="0" err="1"/>
              <a:t>ima</a:t>
            </a:r>
            <a:r>
              <a:rPr lang="de-DE" b="1" dirty="0"/>
              <a:t>. </a:t>
            </a:r>
            <a:r>
              <a:rPr lang="de-DE" b="1" dirty="0" err="1"/>
              <a:t>Vjerujem</a:t>
            </a:r>
            <a:r>
              <a:rPr lang="de-DE" b="1" dirty="0"/>
              <a:t> da </a:t>
            </a:r>
            <a:r>
              <a:rPr lang="de-DE" b="1" dirty="0" err="1"/>
              <a:t>će</a:t>
            </a:r>
            <a:r>
              <a:rPr lang="de-DE" b="1" dirty="0"/>
              <a:t> </a:t>
            </a:r>
            <a:r>
              <a:rPr lang="de-DE" b="1" dirty="0" err="1"/>
              <a:t>ovaj</a:t>
            </a:r>
            <a:r>
              <a:rPr lang="de-DE" b="1" dirty="0"/>
              <a:t> </a:t>
            </a:r>
            <a:r>
              <a:rPr lang="de-DE" b="1" dirty="0" err="1"/>
              <a:t>rad</a:t>
            </a:r>
            <a:r>
              <a:rPr lang="de-DE" b="1" dirty="0"/>
              <a:t> i ovo </a:t>
            </a:r>
            <a:r>
              <a:rPr lang="de-DE" b="1" dirty="0" err="1"/>
              <a:t>izlaganje</a:t>
            </a:r>
            <a:r>
              <a:rPr lang="de-DE" b="1" dirty="0"/>
              <a:t> </a:t>
            </a:r>
            <a:r>
              <a:rPr lang="de-DE" b="1" dirty="0" err="1"/>
              <a:t>biti</a:t>
            </a:r>
            <a:r>
              <a:rPr lang="de-DE" b="1" dirty="0"/>
              <a:t> </a:t>
            </a:r>
            <a:r>
              <a:rPr lang="de-DE" b="1" dirty="0" err="1"/>
              <a:t>poticaj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 </a:t>
            </a:r>
            <a:r>
              <a:rPr lang="de-DE" b="1" dirty="0" err="1"/>
              <a:t>mlađe</a:t>
            </a:r>
            <a:r>
              <a:rPr lang="de-DE" b="1" dirty="0"/>
              <a:t> </a:t>
            </a:r>
            <a:r>
              <a:rPr lang="de-DE" b="1" dirty="0" err="1"/>
              <a:t>znanstvenike</a:t>
            </a:r>
            <a:r>
              <a:rPr lang="de-DE" b="1" dirty="0"/>
              <a:t> da </a:t>
            </a:r>
            <a:r>
              <a:rPr lang="de-DE" b="1" dirty="0" err="1"/>
              <a:t>nastave</a:t>
            </a:r>
            <a:r>
              <a:rPr lang="de-DE" b="1" dirty="0"/>
              <a:t> u </a:t>
            </a:r>
            <a:r>
              <a:rPr lang="de-DE" b="1" dirty="0" err="1"/>
              <a:t>tom</a:t>
            </a:r>
            <a:r>
              <a:rPr lang="de-DE" b="1" dirty="0"/>
              <a:t> </a:t>
            </a:r>
            <a:r>
              <a:rPr lang="de-DE" b="1" dirty="0" err="1"/>
              <a:t>pravcu</a:t>
            </a:r>
            <a:r>
              <a:rPr lang="de-DE" b="1" dirty="0"/>
              <a:t>.</a:t>
            </a:r>
            <a:endParaRPr lang="hr-HR" dirty="0"/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5"/>
    </mc:Choice>
    <mc:Fallback xmlns="">
      <p:transition spd="slow" advTm="5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I nema te kulturološke kolonizacije koja može pobijediti </a:t>
            </a:r>
            <a:r>
              <a:rPr lang="hr-HR" i="1" dirty="0" err="1"/>
              <a:t>dijalekt....Ženstvena</a:t>
            </a:r>
            <a:r>
              <a:rPr lang="hr-HR" i="1" dirty="0"/>
              <a:t> nježnost i muževna hrabrost majke </a:t>
            </a:r>
            <a:r>
              <a:rPr lang="hr-HR" i="1" dirty="0" err="1"/>
              <a:t>Makabejaca</a:t>
            </a:r>
            <a:r>
              <a:rPr lang="hr-HR" i="1" dirty="0"/>
              <a:t> koju osnažuje povijesno korijenje jezika otaca u obrani svojih sinova i naroda Božjega daje nam za misliti kako je samo snaga </a:t>
            </a:r>
            <a:r>
              <a:rPr lang="hr-HR" i="1" dirty="0" err="1"/>
              <a:t>ženâ</a:t>
            </a:r>
            <a:r>
              <a:rPr lang="hr-HR" i="1" dirty="0"/>
              <a:t> sposobna oduprijeti se kulturološkoj kolonizaciji. One su, majke i žene, čuvarice sjećanja, dijalekta, sposobne obraniti povijest naroda i prenositi vjeru. </a:t>
            </a:r>
            <a:endParaRPr lang="hr-HR" dirty="0"/>
          </a:p>
          <a:p>
            <a:r>
              <a:rPr lang="hr-HR" dirty="0"/>
              <a:t>(Papa Franjo u svojoj propovijedi za vrijeme jutarnje mise slavljene u Domu svete Marte u Vatikanu, 23. studenog 2017.)</a:t>
            </a: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76"/>
    </mc:Choice>
    <mc:Fallback xmlns="">
      <p:transition spd="slow" advTm="5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106A6E-054F-4485-BBAE-E1A0CE57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48EE53-2942-4C1E-86F1-88EA6F1F9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Međimurski dijalekt je jezično vrlo raznolik na svim jezičnim razinama.</a:t>
            </a:r>
          </a:p>
          <a:p>
            <a:pPr marL="0" indent="0">
              <a:buNone/>
            </a:pPr>
            <a:endParaRPr lang="hr-HR" dirty="0"/>
          </a:p>
          <a:p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 refleksu jata i poluglasa u naglašenoj poziciji te  refleksu slogotvornoga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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 stražnjega nazalnoga vokala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ǫ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međimurski dijalekt dijeli se u 3 poddijalekta: </a:t>
            </a:r>
            <a:endParaRPr lang="hr-HR" dirty="0"/>
          </a:p>
          <a:p>
            <a:pPr marL="514350" indent="-514350">
              <a:buAutoNum type="arabicPeriod"/>
            </a:pP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ě = ǝ    = ǫ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donji (istočni) poddijalekt </a:t>
            </a:r>
            <a:endParaRPr lang="cs-CZ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m‘ẹsec </a:t>
            </a:r>
            <a:r>
              <a:rPr lang="hr-HR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"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– d‘ẹska,  v’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  – r‘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</a:p>
          <a:p>
            <a:pPr marL="0" indent="0">
              <a:buNone/>
            </a:pP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2. (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ě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=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ǝ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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≠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ǫ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srednji poddijalekt</a:t>
            </a:r>
            <a:endParaRPr lang="cs-CZ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m‘ẹsec – d‘ẹska  v’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 – r‘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</a:p>
          <a:p>
            <a:pPr marL="0" indent="0">
              <a:buNone/>
            </a:pP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3. (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ě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≠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ǝ</a:t>
            </a:r>
            <a:r>
              <a:rPr lang="en-GB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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≠ 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ǫ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)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cs-CZ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gornji (zapadni) poddijalekt </a:t>
            </a:r>
            <a:endParaRPr lang="cs-CZ" i="1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m‘ẹsec – d‘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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ska  v’uk – r‘</a:t>
            </a:r>
            <a:r>
              <a:rPr lang="hr-HR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ọ</a:t>
            </a:r>
            <a:r>
              <a:rPr lang="cs-CZ" i="1" dirty="0"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  <a:endParaRPr lang="hr-HR" dirty="0"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8"/>
    </mc:Choice>
    <mc:Fallback xmlns="">
      <p:transition spd="slow" advTm="3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2FF970-D31F-48F4-B7B9-C71E96941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0FB9FE-33DB-4D7C-B0BD-B0CD4A433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’t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ukosnica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D’j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m ’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l’s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pr’imem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’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D’ni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s '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ot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kaj t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n'ad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l’s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v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j'ọ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 '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išlj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(D.DUB.)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v'aplja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kapljica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P’r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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v’apļ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d’ẹža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m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p’al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na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’v. 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v’apka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kap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P’r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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v'apkc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je 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p'al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K'aj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je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t’ọ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d’ž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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slj'in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? (D.DUB.)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51"/>
    </mc:Choice>
    <mc:Fallback xmlns="">
      <p:transition spd="slow" advTm="16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EEFA31-AE33-4FF1-ADC6-C1582052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8E3CAF-9EF7-40FA-9FA0-1ADDC6DE0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akf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stara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mjera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za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zapremninu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j’akf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m.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D’obl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tr’i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j’akve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v’ina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(ČUK.) 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basant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rt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govoriti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gluposti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balant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rt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(GOR.)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2"/>
    </mc:Choice>
    <mc:Fallback xmlns="">
      <p:transition spd="slow" advTm="3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8240C3-38B6-44F7-8A18-4BD671BC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CC2007-46D7-4B85-B1E6-B9AAD3AA3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breh’ọntat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nakašljavati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P’k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breh’ọneš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! 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l’p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sam t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r’ȩkla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b’oļe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’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eš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!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// 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greh’ọntat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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Pr’ȩhladl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s se 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v’ȩ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greh’ọneš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(ČUK.)</a:t>
            </a:r>
            <a:endParaRPr lang="hr-HR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merj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fkat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mijaukati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mj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’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fkat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(D.DUB.)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6"/>
    </mc:Choice>
    <mc:Fallback xmlns="">
      <p:transition spd="slow" advTm="2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BF6137-DAFC-4FBD-B3CC-A127FC4F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648957-B9C1-4527-8419-76FC8B015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bļ’uzga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 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otopljeni snijeg, bljuzgavica.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 S’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bļ’uzga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na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gr’unt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hlj'išč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Na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c’st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je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hļ'iš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 pak si n’ znam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k'aj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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b'ut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(ČUK.)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b="1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km’ọrt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se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kvariti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– o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vremenu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</a:t>
            </a: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kb'urt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se </a:t>
            </a:r>
            <a:r>
              <a:rPr lang="hr-HR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N'ȩb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se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kb'ur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(D.DUB.)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9"/>
    </mc:Choice>
    <mc:Fallback xmlns="">
      <p:transition spd="slow" advTm="3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001731-62C8-4B04-B440-8F2FB03F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0F7642-863A-4217-82E7-0F0B8FB08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h'uļt</a:t>
            </a:r>
            <a:r>
              <a:rPr lang="hr-HR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hr-HR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poprijeko gledati.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S’am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h’uļ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d’ol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N’ikaj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n’ee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spm’inat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.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//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h’uļt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impf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hr-HR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psovati.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N'aj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h'uļt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t'uļk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B’ t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B'ožek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jez'ika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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dr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’</a:t>
            </a:r>
            <a:r>
              <a:rPr lang="hr-HR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zal</a:t>
            </a:r>
            <a:r>
              <a:rPr lang="hr-HR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!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prešļ’iv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adj.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prezreo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o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voću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Čr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’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šńe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s v’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s’ȩ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prešļ’ive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 (PREL.) 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//   </a:t>
            </a:r>
            <a:r>
              <a:rPr lang="de-DE" b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pešļ’iv</a:t>
            </a:r>
            <a:r>
              <a:rPr lang="de-DE" b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b="1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adj.</a:t>
            </a:r>
            <a:r>
              <a:rPr lang="de-DE" b="1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pokvaren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ukiseljen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– o </a:t>
            </a:r>
            <a:r>
              <a:rPr lang="de-DE" i="1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mlijeku</a:t>
            </a:r>
            <a:r>
              <a:rPr lang="de-DE" i="1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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P’az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,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ml’k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 je </a:t>
            </a:r>
            <a:r>
              <a:rPr lang="de-DE" dirty="0" err="1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pešļ’iv</a:t>
            </a:r>
            <a:r>
              <a:rPr lang="de-DE" dirty="0">
                <a:effectLst/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. (ČUK.)</a:t>
            </a:r>
            <a:endParaRPr lang="en-US" dirty="0">
              <a:effectLst/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1"/>
    </mc:Choice>
    <mc:Fallback xmlns="">
      <p:transition spd="slow" advTm="3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3134</Words>
  <Application>Microsoft Office PowerPoint</Application>
  <PresentationFormat>Široki zaslon</PresentationFormat>
  <Paragraphs>137</Paragraphs>
  <Slides>34</Slides>
  <Notes>3</Notes>
  <HiddenSlides>0</HiddenSlides>
  <MMClips>34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41" baseType="lpstr">
      <vt:lpstr>00 ZRCola</vt:lpstr>
      <vt:lpstr>Arial</vt:lpstr>
      <vt:lpstr>Blazeka Times New R</vt:lpstr>
      <vt:lpstr>Calibri</vt:lpstr>
      <vt:lpstr>Calibri Light</vt:lpstr>
      <vt:lpstr>Times New Roman</vt:lpstr>
      <vt:lpstr>Tema sustava Office</vt:lpstr>
      <vt:lpstr>  PRIJEDLOG NOVIH PRAVACA ISTRAŽIVANJA LEKSIKA MJESNIH GOVORA KAJKAVSKOG NARJEČJA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HUNGARIZMI U MEĐIMURSKOM DIJALEKTU</dc:title>
  <dc:creator>Đuro</dc:creator>
  <cp:lastModifiedBy>mario essert</cp:lastModifiedBy>
  <cp:revision>196</cp:revision>
  <dcterms:created xsi:type="dcterms:W3CDTF">2019-05-03T06:26:21Z</dcterms:created>
  <dcterms:modified xsi:type="dcterms:W3CDTF">2020-09-13T13:35:07Z</dcterms:modified>
</cp:coreProperties>
</file>